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4" r:id="rId4"/>
  </p:sldMasterIdLst>
  <p:notesMasterIdLst>
    <p:notesMasterId r:id="rId17"/>
  </p:notesMasterIdLst>
  <p:sldIdLst>
    <p:sldId id="810" r:id="rId5"/>
    <p:sldId id="450" r:id="rId6"/>
    <p:sldId id="421" r:id="rId7"/>
    <p:sldId id="811" r:id="rId8"/>
    <p:sldId id="423" r:id="rId9"/>
    <p:sldId id="358" r:id="rId10"/>
    <p:sldId id="813" r:id="rId11"/>
    <p:sldId id="812" r:id="rId12"/>
    <p:sldId id="483" r:id="rId13"/>
    <p:sldId id="339" r:id="rId14"/>
    <p:sldId id="488" r:id="rId15"/>
    <p:sldId id="4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8"/>
    <p:restoredTop sz="94627"/>
  </p:normalViewPr>
  <p:slideViewPr>
    <p:cSldViewPr snapToGrid="0">
      <p:cViewPr varScale="1">
        <p:scale>
          <a:sx n="110" d="100"/>
          <a:sy n="110" d="100"/>
        </p:scale>
        <p:origin x="104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Castro Henriques" userId="S::ahenriques@iseg.ulisboa.pt::d2a4682d-e60b-4e49-9051-cf965e5a1748" providerId="AD" clId="Web-{CE88EE9A-EE37-820A-CF18-A857BC9EAC94}"/>
    <pc:docChg chg="modSld">
      <pc:chgData name="António Castro Henriques" userId="S::ahenriques@iseg.ulisboa.pt::d2a4682d-e60b-4e49-9051-cf965e5a1748" providerId="AD" clId="Web-{CE88EE9A-EE37-820A-CF18-A857BC9EAC94}" dt="2026-02-04T09:02:21.416" v="3" actId="20577"/>
      <pc:docMkLst>
        <pc:docMk/>
      </pc:docMkLst>
      <pc:sldChg chg="addSp delSp modSp">
        <pc:chgData name="António Castro Henriques" userId="S::ahenriques@iseg.ulisboa.pt::d2a4682d-e60b-4e49-9051-cf965e5a1748" providerId="AD" clId="Web-{CE88EE9A-EE37-820A-CF18-A857BC9EAC94}" dt="2026-02-04T09:02:21.416" v="3" actId="20577"/>
        <pc:sldMkLst>
          <pc:docMk/>
          <pc:sldMk cId="2305083192" sldId="450"/>
        </pc:sldMkLst>
        <pc:graphicFrameChg chg="add del modGraphic">
          <ac:chgData name="António Castro Henriques" userId="S::ahenriques@iseg.ulisboa.pt::d2a4682d-e60b-4e49-9051-cf965e5a1748" providerId="AD" clId="Web-{CE88EE9A-EE37-820A-CF18-A857BC9EAC94}" dt="2026-02-04T09:02:21.416" v="3" actId="20577"/>
          <ac:graphicFrameMkLst>
            <pc:docMk/>
            <pc:sldMk cId="2305083192" sldId="450"/>
            <ac:graphicFrameMk id="7" creationId="{49CFC067-9FD7-CDD7-EDC6-6EBE917B239A}"/>
          </ac:graphicFrameMkLst>
        </pc:graphicFrameChg>
      </pc:sldChg>
    </pc:docChg>
  </pc:docChgLst>
  <pc:docChgLst>
    <pc:chgData name="António Castro Henriques" userId="d2a4682d-e60b-4e49-9051-cf965e5a1748" providerId="ADAL" clId="{42F921C7-ECF9-561F-A5A4-764006E2A0F8}"/>
    <pc:docChg chg="undo addSld delSld">
      <pc:chgData name="António Castro Henriques" userId="d2a4682d-e60b-4e49-9051-cf965e5a1748" providerId="ADAL" clId="{42F921C7-ECF9-561F-A5A4-764006E2A0F8}" dt="2026-02-08T23:48:03.646" v="26" actId="2696"/>
      <pc:docMkLst>
        <pc:docMk/>
      </pc:docMkLst>
      <pc:sldChg chg="add del">
        <pc:chgData name="António Castro Henriques" userId="d2a4682d-e60b-4e49-9051-cf965e5a1748" providerId="ADAL" clId="{42F921C7-ECF9-561F-A5A4-764006E2A0F8}" dt="2026-02-08T23:47:44.742" v="18" actId="2696"/>
        <pc:sldMkLst>
          <pc:docMk/>
          <pc:sldMk cId="3973117575" sldId="339"/>
        </pc:sldMkLst>
      </pc:sldChg>
      <pc:sldChg chg="add del">
        <pc:chgData name="António Castro Henriques" userId="d2a4682d-e60b-4e49-9051-cf965e5a1748" providerId="ADAL" clId="{42F921C7-ECF9-561F-A5A4-764006E2A0F8}" dt="2026-02-08T23:48:03.595" v="21" actId="2696"/>
        <pc:sldMkLst>
          <pc:docMk/>
          <pc:sldMk cId="2034358979" sldId="341"/>
        </pc:sldMkLst>
      </pc:sldChg>
      <pc:sldChg chg="add del">
        <pc:chgData name="António Castro Henriques" userId="d2a4682d-e60b-4e49-9051-cf965e5a1748" providerId="ADAL" clId="{42F921C7-ECF9-561F-A5A4-764006E2A0F8}" dt="2026-02-08T23:48:03.609" v="22" actId="2696"/>
        <pc:sldMkLst>
          <pc:docMk/>
          <pc:sldMk cId="1203610282" sldId="375"/>
        </pc:sldMkLst>
      </pc:sldChg>
      <pc:sldChg chg="add del">
        <pc:chgData name="António Castro Henriques" userId="d2a4682d-e60b-4e49-9051-cf965e5a1748" providerId="ADAL" clId="{42F921C7-ECF9-561F-A5A4-764006E2A0F8}" dt="2026-02-08T23:48:03.615" v="23" actId="2696"/>
        <pc:sldMkLst>
          <pc:docMk/>
          <pc:sldMk cId="4148356198" sldId="376"/>
        </pc:sldMkLst>
      </pc:sldChg>
      <pc:sldChg chg="add del">
        <pc:chgData name="António Castro Henriques" userId="d2a4682d-e60b-4e49-9051-cf965e5a1748" providerId="ADAL" clId="{42F921C7-ECF9-561F-A5A4-764006E2A0F8}" dt="2026-02-08T23:48:03.623" v="24" actId="2696"/>
        <pc:sldMkLst>
          <pc:docMk/>
          <pc:sldMk cId="3853449036" sldId="390"/>
        </pc:sldMkLst>
      </pc:sldChg>
      <pc:sldChg chg="add del">
        <pc:chgData name="António Castro Henriques" userId="d2a4682d-e60b-4e49-9051-cf965e5a1748" providerId="ADAL" clId="{42F921C7-ECF9-561F-A5A4-764006E2A0F8}" dt="2026-02-08T23:48:03.628" v="25" actId="2696"/>
        <pc:sldMkLst>
          <pc:docMk/>
          <pc:sldMk cId="1039339868" sldId="392"/>
        </pc:sldMkLst>
      </pc:sldChg>
      <pc:sldChg chg="add del">
        <pc:chgData name="António Castro Henriques" userId="d2a4682d-e60b-4e49-9051-cf965e5a1748" providerId="ADAL" clId="{42F921C7-ECF9-561F-A5A4-764006E2A0F8}" dt="2026-02-08T23:48:03.646" v="26" actId="2696"/>
        <pc:sldMkLst>
          <pc:docMk/>
          <pc:sldMk cId="1567372522" sldId="406"/>
        </pc:sldMkLst>
      </pc:sldChg>
      <pc:sldChg chg="add del">
        <pc:chgData name="António Castro Henriques" userId="d2a4682d-e60b-4e49-9051-cf965e5a1748" providerId="ADAL" clId="{42F921C7-ECF9-561F-A5A4-764006E2A0F8}" dt="2026-02-08T23:47:56.332" v="20" actId="2696"/>
        <pc:sldMkLst>
          <pc:docMk/>
          <pc:sldMk cId="1710279025" sldId="484"/>
        </pc:sldMkLst>
      </pc:sldChg>
      <pc:sldChg chg="add del">
        <pc:chgData name="António Castro Henriques" userId="d2a4682d-e60b-4e49-9051-cf965e5a1748" providerId="ADAL" clId="{42F921C7-ECF9-561F-A5A4-764006E2A0F8}" dt="2026-02-08T23:47:44.739" v="16" actId="2696"/>
        <pc:sldMkLst>
          <pc:docMk/>
          <pc:sldMk cId="2352474857" sldId="486"/>
        </pc:sldMkLst>
      </pc:sldChg>
      <pc:sldChg chg="add del">
        <pc:chgData name="António Castro Henriques" userId="d2a4682d-e60b-4e49-9051-cf965e5a1748" providerId="ADAL" clId="{42F921C7-ECF9-561F-A5A4-764006E2A0F8}" dt="2026-02-08T23:47:44.741" v="17" actId="2696"/>
        <pc:sldMkLst>
          <pc:docMk/>
          <pc:sldMk cId="3900217825" sldId="48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42FCC-216B-4C7B-AA67-52EEF840B70D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F2D874-14A3-DD4E-B509-4DE441499B4E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dirty="0"/>
            <a:t>'Industrial </a:t>
          </a:r>
          <a:r>
            <a:rPr lang="pt-PT" dirty="0" err="1"/>
            <a:t>Revolution</a:t>
          </a:r>
          <a:r>
            <a:rPr lang="pt-PT" dirty="0"/>
            <a:t>'?</a:t>
          </a:r>
        </a:p>
      </dgm:t>
    </dgm:pt>
    <dgm:pt modelId="{DE4F27D2-46C6-F54A-A753-D37C57A2EE52}" type="parTrans" cxnId="{CF2E5895-3AD4-2947-BAEB-A11743069F78}">
      <dgm:prSet/>
      <dgm:spPr/>
      <dgm:t>
        <a:bodyPr/>
        <a:lstStyle/>
        <a:p>
          <a:endParaRPr lang="pt-PT"/>
        </a:p>
      </dgm:t>
    </dgm:pt>
    <dgm:pt modelId="{E8C75F3D-BF87-5849-888B-9FB660083AE9}" type="sibTrans" cxnId="{CF2E5895-3AD4-2947-BAEB-A11743069F78}">
      <dgm:prSet/>
      <dgm:spPr/>
      <dgm:t>
        <a:bodyPr/>
        <a:lstStyle/>
        <a:p>
          <a:endParaRPr lang="pt-PT"/>
        </a:p>
      </dgm:t>
    </dgm:pt>
    <dgm:pt modelId="{464391DE-AC6A-4811-9133-5BD54A106226}" type="pres">
      <dgm:prSet presAssocID="{8EE42FCC-216B-4C7B-AA67-52EEF840B70D}" presName="root" presStyleCnt="0">
        <dgm:presLayoutVars>
          <dgm:dir/>
          <dgm:resizeHandles val="exact"/>
        </dgm:presLayoutVars>
      </dgm:prSet>
      <dgm:spPr/>
    </dgm:pt>
    <dgm:pt modelId="{156C2733-0CA4-1C4B-BD73-7866C9B0E401}" type="pres">
      <dgm:prSet presAssocID="{F9F2D874-14A3-DD4E-B509-4DE441499B4E}" presName="compNode" presStyleCnt="0"/>
      <dgm:spPr/>
    </dgm:pt>
    <dgm:pt modelId="{8CDC0FFE-A0C0-334A-8E6D-51E2307672BB}" type="pres">
      <dgm:prSet presAssocID="{F9F2D874-14A3-DD4E-B509-4DE441499B4E}" presName="bgRect" presStyleLbl="bgShp" presStyleIdx="0" presStyleCnt="1"/>
      <dgm:spPr/>
    </dgm:pt>
    <dgm:pt modelId="{DFCF2D60-D90F-514C-828E-8EB14ADFC963}" type="pres">
      <dgm:prSet presAssocID="{F9F2D874-14A3-DD4E-B509-4DE441499B4E}" presName="iconRect" presStyleLbl="node1" presStyleIdx="0" presStyleCnt="1" custScaleX="149569" custScaleY="173043" custLinFactNeighborX="-23850" custLinFactNeighborY="-6535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8BE87776-9606-9B43-A61A-F45B01079F71}" type="pres">
      <dgm:prSet presAssocID="{F9F2D874-14A3-DD4E-B509-4DE441499B4E}" presName="spaceRect" presStyleCnt="0"/>
      <dgm:spPr/>
    </dgm:pt>
    <dgm:pt modelId="{4CC9BDF2-A654-5F4A-B035-7571835F71A3}" type="pres">
      <dgm:prSet presAssocID="{F9F2D874-14A3-DD4E-B509-4DE441499B4E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D294EB07-99BA-4127-9C2C-107B8EB8B3A1}" type="presOf" srcId="{8EE42FCC-216B-4C7B-AA67-52EEF840B70D}" destId="{464391DE-AC6A-4811-9133-5BD54A106226}" srcOrd="0" destOrd="0" presId="urn:microsoft.com/office/officeart/2018/2/layout/IconVerticalSolidList"/>
    <dgm:cxn modelId="{CF2E5895-3AD4-2947-BAEB-A11743069F78}" srcId="{8EE42FCC-216B-4C7B-AA67-52EEF840B70D}" destId="{F9F2D874-14A3-DD4E-B509-4DE441499B4E}" srcOrd="0" destOrd="0" parTransId="{DE4F27D2-46C6-F54A-A753-D37C57A2EE52}" sibTransId="{E8C75F3D-BF87-5849-888B-9FB660083AE9}"/>
    <dgm:cxn modelId="{C9C7ECE4-E065-E444-81FA-F267EEBDED20}" type="presOf" srcId="{F9F2D874-14A3-DD4E-B509-4DE441499B4E}" destId="{4CC9BDF2-A654-5F4A-B035-7571835F71A3}" srcOrd="0" destOrd="0" presId="urn:microsoft.com/office/officeart/2018/2/layout/IconVerticalSolidList"/>
    <dgm:cxn modelId="{3EF78D05-1DDB-E745-A710-7BEAC18535E9}" type="presParOf" srcId="{464391DE-AC6A-4811-9133-5BD54A106226}" destId="{156C2733-0CA4-1C4B-BD73-7866C9B0E401}" srcOrd="0" destOrd="0" presId="urn:microsoft.com/office/officeart/2018/2/layout/IconVerticalSolidList"/>
    <dgm:cxn modelId="{F6F3D8FF-6406-C540-901D-D2DD42EC1270}" type="presParOf" srcId="{156C2733-0CA4-1C4B-BD73-7866C9B0E401}" destId="{8CDC0FFE-A0C0-334A-8E6D-51E2307672BB}" srcOrd="0" destOrd="0" presId="urn:microsoft.com/office/officeart/2018/2/layout/IconVerticalSolidList"/>
    <dgm:cxn modelId="{C67CDE9A-FC13-F448-AC17-44A073C8C7C1}" type="presParOf" srcId="{156C2733-0CA4-1C4B-BD73-7866C9B0E401}" destId="{DFCF2D60-D90F-514C-828E-8EB14ADFC963}" srcOrd="1" destOrd="0" presId="urn:microsoft.com/office/officeart/2018/2/layout/IconVerticalSolidList"/>
    <dgm:cxn modelId="{061BEC17-30B9-F644-A16F-119B6ADFA44C}" type="presParOf" srcId="{156C2733-0CA4-1C4B-BD73-7866C9B0E401}" destId="{8BE87776-9606-9B43-A61A-F45B01079F71}" srcOrd="2" destOrd="0" presId="urn:microsoft.com/office/officeart/2018/2/layout/IconVerticalSolidList"/>
    <dgm:cxn modelId="{06FBBF4C-1723-1248-A036-FDEAE2948283}" type="presParOf" srcId="{156C2733-0CA4-1C4B-BD73-7866C9B0E401}" destId="{4CC9BDF2-A654-5F4A-B035-7571835F71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2A1D3-E50C-48D5-B7C4-4E695CEEB756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PT"/>
        </a:p>
      </dgm:t>
    </dgm:pt>
    <dgm:pt modelId="{50FA0AF4-7B6A-415A-8357-BF3F27CCC906}">
      <dgm:prSet phldrT="[Text]" custT="1"/>
      <dgm:spPr/>
      <dgm:t>
        <a:bodyPr/>
        <a:lstStyle/>
        <a:p>
          <a:r>
            <a:rPr lang="pt-PT" sz="1400" dirty="0" err="1"/>
            <a:t>Agr</a:t>
          </a:r>
          <a:r>
            <a:rPr lang="pt-PT" sz="1400" dirty="0"/>
            <a:t>. </a:t>
          </a:r>
          <a:r>
            <a:rPr lang="pt-PT" sz="1400" dirty="0" err="1"/>
            <a:t>Product</a:t>
          </a:r>
          <a:r>
            <a:rPr lang="pt-PT" sz="1400" dirty="0"/>
            <a:t>.</a:t>
          </a:r>
        </a:p>
      </dgm:t>
    </dgm:pt>
    <dgm:pt modelId="{7803D9E7-8EF8-4C8A-9A50-B974F45C936F}" type="parTrans" cxnId="{6D0D0038-DA60-4DF1-AC3E-8972A9BE0E7D}">
      <dgm:prSet/>
      <dgm:spPr/>
      <dgm:t>
        <a:bodyPr/>
        <a:lstStyle/>
        <a:p>
          <a:endParaRPr lang="pt-PT"/>
        </a:p>
      </dgm:t>
    </dgm:pt>
    <dgm:pt modelId="{6527231F-D40C-4233-B92A-FD3B42844C9B}" type="sibTrans" cxnId="{6D0D0038-DA60-4DF1-AC3E-8972A9BE0E7D}">
      <dgm:prSet/>
      <dgm:spPr/>
      <dgm:t>
        <a:bodyPr/>
        <a:lstStyle/>
        <a:p>
          <a:endParaRPr lang="pt-PT"/>
        </a:p>
      </dgm:t>
    </dgm:pt>
    <dgm:pt modelId="{E5E718E1-3A9E-4F8E-83E0-1B4D585AD4F0}">
      <dgm:prSet phldrT="[Text]" custT="1"/>
      <dgm:spPr/>
      <dgm:t>
        <a:bodyPr/>
        <a:lstStyle/>
        <a:p>
          <a:r>
            <a:rPr lang="pt-PT" sz="1600" dirty="0" err="1"/>
            <a:t>Urbanization</a:t>
          </a:r>
          <a:endParaRPr lang="pt-PT" sz="1600" dirty="0"/>
        </a:p>
      </dgm:t>
    </dgm:pt>
    <dgm:pt modelId="{F9B9E640-3543-4D41-8AF1-B778DD2C4EAC}" type="parTrans" cxnId="{251FFF5F-A182-4C5B-89AC-20DEB3832FA8}">
      <dgm:prSet/>
      <dgm:spPr>
        <a:ln>
          <a:headEnd type="triangle" w="med" len="med"/>
          <a:tailEnd type="triangle" w="med" len="med"/>
        </a:ln>
      </dgm:spPr>
      <dgm:t>
        <a:bodyPr/>
        <a:lstStyle/>
        <a:p>
          <a:endParaRPr lang="pt-PT"/>
        </a:p>
      </dgm:t>
    </dgm:pt>
    <dgm:pt modelId="{921F4CCD-6B69-4E3A-B9C9-3A283C30B63C}" type="sibTrans" cxnId="{251FFF5F-A182-4C5B-89AC-20DEB3832FA8}">
      <dgm:prSet/>
      <dgm:spPr/>
      <dgm:t>
        <a:bodyPr/>
        <a:lstStyle/>
        <a:p>
          <a:endParaRPr lang="pt-PT"/>
        </a:p>
      </dgm:t>
    </dgm:pt>
    <dgm:pt modelId="{54590847-DF19-440C-BBCB-6D3E3C4C24DF}">
      <dgm:prSet phldrT="[Text]" custT="1"/>
      <dgm:spPr/>
      <dgm:t>
        <a:bodyPr/>
        <a:lstStyle/>
        <a:p>
          <a:r>
            <a:rPr lang="pt-PT" sz="1600" dirty="0" err="1"/>
            <a:t>Specialization</a:t>
          </a:r>
          <a:endParaRPr lang="pt-PT" sz="1600" dirty="0"/>
        </a:p>
      </dgm:t>
    </dgm:pt>
    <dgm:pt modelId="{E7F3155B-9423-48FC-95A3-3C2C9BB16B6A}" type="parTrans" cxnId="{458B9289-DA80-465B-8FC2-6E4FA9630DFB}">
      <dgm:prSet/>
      <dgm:spPr>
        <a:ln>
          <a:headEnd type="triangle" w="med" len="med"/>
          <a:tailEnd type="triangle" w="med" len="med"/>
        </a:ln>
      </dgm:spPr>
      <dgm:t>
        <a:bodyPr/>
        <a:lstStyle/>
        <a:p>
          <a:endParaRPr lang="pt-PT"/>
        </a:p>
      </dgm:t>
    </dgm:pt>
    <dgm:pt modelId="{1899F83B-CA10-4127-B938-ED46351EDD39}" type="sibTrans" cxnId="{458B9289-DA80-465B-8FC2-6E4FA9630DFB}">
      <dgm:prSet/>
      <dgm:spPr/>
      <dgm:t>
        <a:bodyPr/>
        <a:lstStyle/>
        <a:p>
          <a:endParaRPr lang="pt-PT"/>
        </a:p>
      </dgm:t>
    </dgm:pt>
    <dgm:pt modelId="{7281A211-9919-4C66-B86F-699DE1DAC0F0}">
      <dgm:prSet phldrT="[Text]" custT="1"/>
      <dgm:spPr/>
      <dgm:t>
        <a:bodyPr/>
        <a:lstStyle/>
        <a:p>
          <a:r>
            <a:rPr lang="pt-PT" sz="1600" dirty="0" err="1"/>
            <a:t>High</a:t>
          </a:r>
          <a:r>
            <a:rPr lang="pt-PT" sz="1600" dirty="0"/>
            <a:t> </a:t>
          </a:r>
          <a:r>
            <a:rPr lang="pt-PT" sz="1600" dirty="0" err="1"/>
            <a:t>wages</a:t>
          </a:r>
          <a:endParaRPr lang="pt-PT" sz="1600" dirty="0"/>
        </a:p>
      </dgm:t>
    </dgm:pt>
    <dgm:pt modelId="{229D79BB-C4C3-4C7A-BBD0-F7FDA9E24827}" type="parTrans" cxnId="{5C02ADBC-089B-40E0-B893-E41902EE05A5}">
      <dgm:prSet/>
      <dgm:spPr>
        <a:ln>
          <a:headEnd type="triangle" w="med" len="med"/>
          <a:tailEnd type="triangle" w="med" len="med"/>
        </a:ln>
      </dgm:spPr>
      <dgm:t>
        <a:bodyPr/>
        <a:lstStyle/>
        <a:p>
          <a:endParaRPr lang="pt-PT"/>
        </a:p>
      </dgm:t>
    </dgm:pt>
    <dgm:pt modelId="{FF461C6B-A975-4563-881E-6B8C1AFBEDF7}" type="sibTrans" cxnId="{5C02ADBC-089B-40E0-B893-E41902EE05A5}">
      <dgm:prSet/>
      <dgm:spPr/>
      <dgm:t>
        <a:bodyPr/>
        <a:lstStyle/>
        <a:p>
          <a:endParaRPr lang="pt-PT"/>
        </a:p>
      </dgm:t>
    </dgm:pt>
    <dgm:pt modelId="{9471BB23-7678-4F02-8C96-4A6A836C2EA6}" type="pres">
      <dgm:prSet presAssocID="{3EF2A1D3-E50C-48D5-B7C4-4E695CEEB7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A75308-849E-4A03-B346-E85D9BF6DA5D}" type="pres">
      <dgm:prSet presAssocID="{50FA0AF4-7B6A-415A-8357-BF3F27CCC906}" presName="centerShape" presStyleLbl="node0" presStyleIdx="0" presStyleCnt="1"/>
      <dgm:spPr/>
    </dgm:pt>
    <dgm:pt modelId="{52D211E6-0944-4526-A252-1C145DCC7742}" type="pres">
      <dgm:prSet presAssocID="{F9B9E640-3543-4D41-8AF1-B778DD2C4EAC}" presName="Name9" presStyleLbl="parChTrans1D2" presStyleIdx="0" presStyleCnt="3"/>
      <dgm:spPr/>
    </dgm:pt>
    <dgm:pt modelId="{E902AAE8-95A0-4606-8E35-531C09B136D6}" type="pres">
      <dgm:prSet presAssocID="{F9B9E640-3543-4D41-8AF1-B778DD2C4EAC}" presName="connTx" presStyleLbl="parChTrans1D2" presStyleIdx="0" presStyleCnt="3"/>
      <dgm:spPr/>
    </dgm:pt>
    <dgm:pt modelId="{749AB702-CC0F-4944-BAC3-690D8F46662A}" type="pres">
      <dgm:prSet presAssocID="{E5E718E1-3A9E-4F8E-83E0-1B4D585AD4F0}" presName="node" presStyleLbl="node1" presStyleIdx="0" presStyleCnt="3">
        <dgm:presLayoutVars>
          <dgm:bulletEnabled val="1"/>
        </dgm:presLayoutVars>
      </dgm:prSet>
      <dgm:spPr/>
    </dgm:pt>
    <dgm:pt modelId="{72ED4A2F-D674-46D1-B27B-C2F4491ACFCA}" type="pres">
      <dgm:prSet presAssocID="{E7F3155B-9423-48FC-95A3-3C2C9BB16B6A}" presName="Name9" presStyleLbl="parChTrans1D2" presStyleIdx="1" presStyleCnt="3"/>
      <dgm:spPr/>
    </dgm:pt>
    <dgm:pt modelId="{3C692A53-5368-4A76-A3E9-532E53EAF840}" type="pres">
      <dgm:prSet presAssocID="{E7F3155B-9423-48FC-95A3-3C2C9BB16B6A}" presName="connTx" presStyleLbl="parChTrans1D2" presStyleIdx="1" presStyleCnt="3"/>
      <dgm:spPr/>
    </dgm:pt>
    <dgm:pt modelId="{6C21292C-3192-417F-A110-595409A442A1}" type="pres">
      <dgm:prSet presAssocID="{54590847-DF19-440C-BBCB-6D3E3C4C24DF}" presName="node" presStyleLbl="node1" presStyleIdx="1" presStyleCnt="3">
        <dgm:presLayoutVars>
          <dgm:bulletEnabled val="1"/>
        </dgm:presLayoutVars>
      </dgm:prSet>
      <dgm:spPr/>
    </dgm:pt>
    <dgm:pt modelId="{E49E9000-18A5-4503-8BC1-41D08566FD36}" type="pres">
      <dgm:prSet presAssocID="{229D79BB-C4C3-4C7A-BBD0-F7FDA9E24827}" presName="Name9" presStyleLbl="parChTrans1D2" presStyleIdx="2" presStyleCnt="3"/>
      <dgm:spPr/>
    </dgm:pt>
    <dgm:pt modelId="{9BFD635E-EE86-4EBC-B2C6-AE2C3C46B1BB}" type="pres">
      <dgm:prSet presAssocID="{229D79BB-C4C3-4C7A-BBD0-F7FDA9E24827}" presName="connTx" presStyleLbl="parChTrans1D2" presStyleIdx="2" presStyleCnt="3"/>
      <dgm:spPr/>
    </dgm:pt>
    <dgm:pt modelId="{1B7C5680-0E8C-423C-898D-D87855FA1BAB}" type="pres">
      <dgm:prSet presAssocID="{7281A211-9919-4C66-B86F-699DE1DAC0F0}" presName="node" presStyleLbl="node1" presStyleIdx="2" presStyleCnt="3">
        <dgm:presLayoutVars>
          <dgm:bulletEnabled val="1"/>
        </dgm:presLayoutVars>
      </dgm:prSet>
      <dgm:spPr/>
    </dgm:pt>
  </dgm:ptLst>
  <dgm:cxnLst>
    <dgm:cxn modelId="{A6F79B23-9D11-4087-BCFC-342C822F4A3F}" type="presOf" srcId="{E5E718E1-3A9E-4F8E-83E0-1B4D585AD4F0}" destId="{749AB702-CC0F-4944-BAC3-690D8F46662A}" srcOrd="0" destOrd="0" presId="urn:microsoft.com/office/officeart/2005/8/layout/radial1"/>
    <dgm:cxn modelId="{6D0D0038-DA60-4DF1-AC3E-8972A9BE0E7D}" srcId="{3EF2A1D3-E50C-48D5-B7C4-4E695CEEB756}" destId="{50FA0AF4-7B6A-415A-8357-BF3F27CCC906}" srcOrd="0" destOrd="0" parTransId="{7803D9E7-8EF8-4C8A-9A50-B974F45C936F}" sibTransId="{6527231F-D40C-4233-B92A-FD3B42844C9B}"/>
    <dgm:cxn modelId="{33B5E149-E223-4352-840A-6F8418CF9BF0}" type="presOf" srcId="{229D79BB-C4C3-4C7A-BBD0-F7FDA9E24827}" destId="{9BFD635E-EE86-4EBC-B2C6-AE2C3C46B1BB}" srcOrd="1" destOrd="0" presId="urn:microsoft.com/office/officeart/2005/8/layout/radial1"/>
    <dgm:cxn modelId="{F947684C-E68D-4D34-8AA0-790CFD204C97}" type="presOf" srcId="{E7F3155B-9423-48FC-95A3-3C2C9BB16B6A}" destId="{72ED4A2F-D674-46D1-B27B-C2F4491ACFCA}" srcOrd="0" destOrd="0" presId="urn:microsoft.com/office/officeart/2005/8/layout/radial1"/>
    <dgm:cxn modelId="{2E7C514F-0445-4F29-BDB0-9F473365A301}" type="presOf" srcId="{229D79BB-C4C3-4C7A-BBD0-F7FDA9E24827}" destId="{E49E9000-18A5-4503-8BC1-41D08566FD36}" srcOrd="0" destOrd="0" presId="urn:microsoft.com/office/officeart/2005/8/layout/radial1"/>
    <dgm:cxn modelId="{251FFF5F-A182-4C5B-89AC-20DEB3832FA8}" srcId="{50FA0AF4-7B6A-415A-8357-BF3F27CCC906}" destId="{E5E718E1-3A9E-4F8E-83E0-1B4D585AD4F0}" srcOrd="0" destOrd="0" parTransId="{F9B9E640-3543-4D41-8AF1-B778DD2C4EAC}" sibTransId="{921F4CCD-6B69-4E3A-B9C9-3A283C30B63C}"/>
    <dgm:cxn modelId="{4A7B6D61-5AE2-4413-9495-E52B824A4E60}" type="presOf" srcId="{E7F3155B-9423-48FC-95A3-3C2C9BB16B6A}" destId="{3C692A53-5368-4A76-A3E9-532E53EAF840}" srcOrd="1" destOrd="0" presId="urn:microsoft.com/office/officeart/2005/8/layout/radial1"/>
    <dgm:cxn modelId="{EC31B761-D5D1-45EE-87FE-8B25A059A8D5}" type="presOf" srcId="{3EF2A1D3-E50C-48D5-B7C4-4E695CEEB756}" destId="{9471BB23-7678-4F02-8C96-4A6A836C2EA6}" srcOrd="0" destOrd="0" presId="urn:microsoft.com/office/officeart/2005/8/layout/radial1"/>
    <dgm:cxn modelId="{77C35885-DECF-4682-B3B3-8DFB6F168D54}" type="presOf" srcId="{50FA0AF4-7B6A-415A-8357-BF3F27CCC906}" destId="{9FA75308-849E-4A03-B346-E85D9BF6DA5D}" srcOrd="0" destOrd="0" presId="urn:microsoft.com/office/officeart/2005/8/layout/radial1"/>
    <dgm:cxn modelId="{4731BF88-B892-4ED7-A3F1-EEC1747B71EC}" type="presOf" srcId="{54590847-DF19-440C-BBCB-6D3E3C4C24DF}" destId="{6C21292C-3192-417F-A110-595409A442A1}" srcOrd="0" destOrd="0" presId="urn:microsoft.com/office/officeart/2005/8/layout/radial1"/>
    <dgm:cxn modelId="{458B9289-DA80-465B-8FC2-6E4FA9630DFB}" srcId="{50FA0AF4-7B6A-415A-8357-BF3F27CCC906}" destId="{54590847-DF19-440C-BBCB-6D3E3C4C24DF}" srcOrd="1" destOrd="0" parTransId="{E7F3155B-9423-48FC-95A3-3C2C9BB16B6A}" sibTransId="{1899F83B-CA10-4127-B938-ED46351EDD39}"/>
    <dgm:cxn modelId="{5C02ADBC-089B-40E0-B893-E41902EE05A5}" srcId="{50FA0AF4-7B6A-415A-8357-BF3F27CCC906}" destId="{7281A211-9919-4C66-B86F-699DE1DAC0F0}" srcOrd="2" destOrd="0" parTransId="{229D79BB-C4C3-4C7A-BBD0-F7FDA9E24827}" sibTransId="{FF461C6B-A975-4563-881E-6B8C1AFBEDF7}"/>
    <dgm:cxn modelId="{EE27E6BC-76C4-44CE-AE5B-77F84B1FEEE3}" type="presOf" srcId="{F9B9E640-3543-4D41-8AF1-B778DD2C4EAC}" destId="{52D211E6-0944-4526-A252-1C145DCC7742}" srcOrd="0" destOrd="0" presId="urn:microsoft.com/office/officeart/2005/8/layout/radial1"/>
    <dgm:cxn modelId="{116B2DD0-0AC6-42A1-A025-540BA5095081}" type="presOf" srcId="{F9B9E640-3543-4D41-8AF1-B778DD2C4EAC}" destId="{E902AAE8-95A0-4606-8E35-531C09B136D6}" srcOrd="1" destOrd="0" presId="urn:microsoft.com/office/officeart/2005/8/layout/radial1"/>
    <dgm:cxn modelId="{6D992DEA-D44A-400F-818C-B27EA02DCE0E}" type="presOf" srcId="{7281A211-9919-4C66-B86F-699DE1DAC0F0}" destId="{1B7C5680-0E8C-423C-898D-D87855FA1BAB}" srcOrd="0" destOrd="0" presId="urn:microsoft.com/office/officeart/2005/8/layout/radial1"/>
    <dgm:cxn modelId="{A8EB1D74-749C-495B-8EE2-B4A485CC537E}" type="presParOf" srcId="{9471BB23-7678-4F02-8C96-4A6A836C2EA6}" destId="{9FA75308-849E-4A03-B346-E85D9BF6DA5D}" srcOrd="0" destOrd="0" presId="urn:microsoft.com/office/officeart/2005/8/layout/radial1"/>
    <dgm:cxn modelId="{C5DEF895-859D-46B0-8811-4F5DF1FE9B04}" type="presParOf" srcId="{9471BB23-7678-4F02-8C96-4A6A836C2EA6}" destId="{52D211E6-0944-4526-A252-1C145DCC7742}" srcOrd="1" destOrd="0" presId="urn:microsoft.com/office/officeart/2005/8/layout/radial1"/>
    <dgm:cxn modelId="{37EF5396-82E3-4B1D-B589-586DA3C6FC00}" type="presParOf" srcId="{52D211E6-0944-4526-A252-1C145DCC7742}" destId="{E902AAE8-95A0-4606-8E35-531C09B136D6}" srcOrd="0" destOrd="0" presId="urn:microsoft.com/office/officeart/2005/8/layout/radial1"/>
    <dgm:cxn modelId="{3AB718BD-FBD3-4DAC-A689-2D333322861C}" type="presParOf" srcId="{9471BB23-7678-4F02-8C96-4A6A836C2EA6}" destId="{749AB702-CC0F-4944-BAC3-690D8F46662A}" srcOrd="2" destOrd="0" presId="urn:microsoft.com/office/officeart/2005/8/layout/radial1"/>
    <dgm:cxn modelId="{CF95143D-1510-465E-A405-0454640C7CD3}" type="presParOf" srcId="{9471BB23-7678-4F02-8C96-4A6A836C2EA6}" destId="{72ED4A2F-D674-46D1-B27B-C2F4491ACFCA}" srcOrd="3" destOrd="0" presId="urn:microsoft.com/office/officeart/2005/8/layout/radial1"/>
    <dgm:cxn modelId="{037C2123-1CC3-430F-9D71-DC7690B401C9}" type="presParOf" srcId="{72ED4A2F-D674-46D1-B27B-C2F4491ACFCA}" destId="{3C692A53-5368-4A76-A3E9-532E53EAF840}" srcOrd="0" destOrd="0" presId="urn:microsoft.com/office/officeart/2005/8/layout/radial1"/>
    <dgm:cxn modelId="{A3D5FFE5-035C-4A6F-8F7E-AC94364BD5A0}" type="presParOf" srcId="{9471BB23-7678-4F02-8C96-4A6A836C2EA6}" destId="{6C21292C-3192-417F-A110-595409A442A1}" srcOrd="4" destOrd="0" presId="urn:microsoft.com/office/officeart/2005/8/layout/radial1"/>
    <dgm:cxn modelId="{E8313CAB-EF02-4F5D-BB00-F49CA82FA26B}" type="presParOf" srcId="{9471BB23-7678-4F02-8C96-4A6A836C2EA6}" destId="{E49E9000-18A5-4503-8BC1-41D08566FD36}" srcOrd="5" destOrd="0" presId="urn:microsoft.com/office/officeart/2005/8/layout/radial1"/>
    <dgm:cxn modelId="{1D4B71C2-C61D-4F20-B720-A44CC29B243C}" type="presParOf" srcId="{E49E9000-18A5-4503-8BC1-41D08566FD36}" destId="{9BFD635E-EE86-4EBC-B2C6-AE2C3C46B1BB}" srcOrd="0" destOrd="0" presId="urn:microsoft.com/office/officeart/2005/8/layout/radial1"/>
    <dgm:cxn modelId="{76C392A8-6228-4090-A5A1-34B4A36366C8}" type="presParOf" srcId="{9471BB23-7678-4F02-8C96-4A6A836C2EA6}" destId="{1B7C5680-0E8C-423C-898D-D87855FA1BA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C0FFE-A0C0-334A-8E6D-51E2307672BB}">
      <dsp:nvSpPr>
        <dsp:cNvPr id="0" name=""/>
        <dsp:cNvSpPr/>
      </dsp:nvSpPr>
      <dsp:spPr>
        <a:xfrm>
          <a:off x="0" y="1400935"/>
          <a:ext cx="4642952" cy="12008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F2D60-D90F-514C-828E-8EB14ADFC963}">
      <dsp:nvSpPr>
        <dsp:cNvPr id="0" name=""/>
        <dsp:cNvSpPr/>
      </dsp:nvSpPr>
      <dsp:spPr>
        <a:xfrm>
          <a:off x="42040" y="1386753"/>
          <a:ext cx="987815" cy="114284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9BDF2-A654-5F4A-B035-7571835F71A3}">
      <dsp:nvSpPr>
        <dsp:cNvPr id="0" name=""/>
        <dsp:cNvSpPr/>
      </dsp:nvSpPr>
      <dsp:spPr>
        <a:xfrm>
          <a:off x="1386926" y="1400935"/>
          <a:ext cx="3256026" cy="120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85" tIns="127085" rIns="127085" bIns="1270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'Industrial </a:t>
          </a:r>
          <a:r>
            <a:rPr lang="pt-PT" sz="2500" kern="1200" dirty="0" err="1"/>
            <a:t>Revolution</a:t>
          </a:r>
          <a:r>
            <a:rPr lang="pt-PT" sz="2500" kern="1200" dirty="0"/>
            <a:t>'?</a:t>
          </a:r>
        </a:p>
      </dsp:txBody>
      <dsp:txXfrm>
        <a:off x="1386926" y="1400935"/>
        <a:ext cx="3256026" cy="120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5308-849E-4A03-B346-E85D9BF6DA5D}">
      <dsp:nvSpPr>
        <dsp:cNvPr id="0" name=""/>
        <dsp:cNvSpPr/>
      </dsp:nvSpPr>
      <dsp:spPr>
        <a:xfrm>
          <a:off x="1271510" y="2100375"/>
          <a:ext cx="1114578" cy="1114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Agr</a:t>
          </a:r>
          <a:r>
            <a:rPr lang="pt-PT" sz="1400" kern="1200" dirty="0"/>
            <a:t>. </a:t>
          </a:r>
          <a:r>
            <a:rPr lang="pt-PT" sz="1400" kern="1200" dirty="0" err="1"/>
            <a:t>Product</a:t>
          </a:r>
          <a:r>
            <a:rPr lang="pt-PT" sz="1400" kern="1200" dirty="0"/>
            <a:t>.</a:t>
          </a:r>
        </a:p>
      </dsp:txBody>
      <dsp:txXfrm>
        <a:off x="1434736" y="2263601"/>
        <a:ext cx="788126" cy="788126"/>
      </dsp:txXfrm>
    </dsp:sp>
    <dsp:sp modelId="{52D211E6-0944-4526-A252-1C145DCC7742}">
      <dsp:nvSpPr>
        <dsp:cNvPr id="0" name=""/>
        <dsp:cNvSpPr/>
      </dsp:nvSpPr>
      <dsp:spPr>
        <a:xfrm rot="16200000">
          <a:off x="1660223" y="1904372"/>
          <a:ext cx="33715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37153" y="27425"/>
              </a:lnTo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headEnd type="triangl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20371" y="1923369"/>
        <a:ext cx="16857" cy="16857"/>
      </dsp:txXfrm>
    </dsp:sp>
    <dsp:sp modelId="{749AB702-CC0F-4944-BAC3-690D8F46662A}">
      <dsp:nvSpPr>
        <dsp:cNvPr id="0" name=""/>
        <dsp:cNvSpPr/>
      </dsp:nvSpPr>
      <dsp:spPr>
        <a:xfrm>
          <a:off x="1271510" y="648643"/>
          <a:ext cx="1114578" cy="11145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Urbanization</a:t>
          </a:r>
          <a:endParaRPr lang="pt-PT" sz="1600" kern="1200" dirty="0"/>
        </a:p>
      </dsp:txBody>
      <dsp:txXfrm>
        <a:off x="1434736" y="811869"/>
        <a:ext cx="788126" cy="788126"/>
      </dsp:txXfrm>
    </dsp:sp>
    <dsp:sp modelId="{72ED4A2F-D674-46D1-B27B-C2F4491ACFCA}">
      <dsp:nvSpPr>
        <dsp:cNvPr id="0" name=""/>
        <dsp:cNvSpPr/>
      </dsp:nvSpPr>
      <dsp:spPr>
        <a:xfrm rot="1800000">
          <a:off x="2288841" y="2993171"/>
          <a:ext cx="33715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37153" y="27425"/>
              </a:lnTo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headEnd type="triangl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2448989" y="3012168"/>
        <a:ext cx="16857" cy="16857"/>
      </dsp:txXfrm>
    </dsp:sp>
    <dsp:sp modelId="{6C21292C-3192-417F-A110-595409A442A1}">
      <dsp:nvSpPr>
        <dsp:cNvPr id="0" name=""/>
        <dsp:cNvSpPr/>
      </dsp:nvSpPr>
      <dsp:spPr>
        <a:xfrm>
          <a:off x="2528747" y="2826240"/>
          <a:ext cx="1114578" cy="11145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Specialization</a:t>
          </a:r>
          <a:endParaRPr lang="pt-PT" sz="1600" kern="1200" dirty="0"/>
        </a:p>
      </dsp:txBody>
      <dsp:txXfrm>
        <a:off x="2691973" y="2989466"/>
        <a:ext cx="788126" cy="788126"/>
      </dsp:txXfrm>
    </dsp:sp>
    <dsp:sp modelId="{E49E9000-18A5-4503-8BC1-41D08566FD36}">
      <dsp:nvSpPr>
        <dsp:cNvPr id="0" name=""/>
        <dsp:cNvSpPr/>
      </dsp:nvSpPr>
      <dsp:spPr>
        <a:xfrm rot="9000000">
          <a:off x="1031605" y="2993171"/>
          <a:ext cx="33715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37153" y="27425"/>
              </a:lnTo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headEnd type="triangl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 rot="10800000">
        <a:off x="1191752" y="3012168"/>
        <a:ext cx="16857" cy="16857"/>
      </dsp:txXfrm>
    </dsp:sp>
    <dsp:sp modelId="{1B7C5680-0E8C-423C-898D-D87855FA1BAB}">
      <dsp:nvSpPr>
        <dsp:cNvPr id="0" name=""/>
        <dsp:cNvSpPr/>
      </dsp:nvSpPr>
      <dsp:spPr>
        <a:xfrm>
          <a:off x="14274" y="2826240"/>
          <a:ext cx="1114578" cy="11145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High</a:t>
          </a:r>
          <a:r>
            <a:rPr lang="pt-PT" sz="1600" kern="1200" dirty="0"/>
            <a:t> </a:t>
          </a:r>
          <a:r>
            <a:rPr lang="pt-PT" sz="1600" kern="1200" dirty="0" err="1"/>
            <a:t>wages</a:t>
          </a:r>
          <a:endParaRPr lang="pt-PT" sz="1600" kern="1200" dirty="0"/>
        </a:p>
      </dsp:txBody>
      <dsp:txXfrm>
        <a:off x="177500" y="2989466"/>
        <a:ext cx="788126" cy="78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BD54E7D-6DA6-4F58-BC0D-D078A6A4BA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5DF0461-F96A-4CDE-ADBA-52A5656C957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8AB592B-3F7A-4035-B787-F5D141D7A4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96F7831-2308-40BB-856A-7209C36BFB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1CB5BC2-0563-4F07-AD0B-187FF7367D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A8522FED-FFC5-4266-9735-DF09CA385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7D42C0-32A8-415C-BB72-B684A328EBC1}" type="slidenum">
              <a:rPr lang="pt-BR" altLang="LID4096"/>
              <a:pPr/>
              <a:t>‹nº›</a:t>
            </a:fld>
            <a:endParaRPr lang="pt-BR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D42C0-32A8-415C-BB72-B684A328EBC1}" type="slidenum">
              <a:rPr lang="pt-BR" altLang="LID4096" smtClean="0"/>
              <a:pPr/>
              <a:t>2</a:t>
            </a:fld>
            <a:endParaRPr lang="pt-BR" altLang="LID4096"/>
          </a:p>
        </p:txBody>
      </p:sp>
    </p:spTree>
    <p:extLst>
      <p:ext uri="{BB962C8B-B14F-4D97-AF65-F5344CB8AC3E}">
        <p14:creationId xmlns:p14="http://schemas.microsoft.com/office/powerpoint/2010/main" val="292774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8B791-B5E0-47CA-AD68-AC0B33A01618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0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BF817-066C-23AC-9075-60B78F6DF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B4DD306-36B3-5E82-CD44-7FB9B964F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8B791-B5E0-47CA-AD68-AC0B33A01618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44B8B14-907E-623A-23C5-044DE14A6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2382F1A-72FB-4009-11F7-738E4B9D2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3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8B791-B5E0-47CA-AD68-AC0B33A01618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105848"/>
            <a:ext cx="9141619" cy="752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CA21D0-0B9C-4692-AA89-C136F2BDD11A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5634191-3A19-4E0B-A73B-3A420A7A54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99817"/>
            <a:ext cx="1573556" cy="7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949281"/>
            <a:ext cx="9141619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53E8-5411-45E3-A211-550CC367812C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4641F-7A13-45D0-A8D4-C3A6884DB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99817"/>
            <a:ext cx="1573556" cy="7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F8FB6-E33A-42E2-BD31-C6A8ABEE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092A60A-2218-47F2-A187-504C8FF7C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78253FE-791E-407A-89E3-6C9904E5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D39C-4895-4F00-A994-94C2FA1FB973}" type="datetimeFigureOut">
              <a:rPr lang="pt-PT" smtClean="0"/>
              <a:t>08/02/26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35F942-3FA6-4EF7-A597-16400030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2C4929-8B64-4B3B-BE5E-206C9D92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15A-45D9-4C20-BD4F-8D5EB456CA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375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62DB-E0C3-429E-9830-1925C94BDA70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</p:spTree>
    <p:extLst>
      <p:ext uri="{BB962C8B-B14F-4D97-AF65-F5344CB8AC3E}">
        <p14:creationId xmlns:p14="http://schemas.microsoft.com/office/powerpoint/2010/main" val="23197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6F84-AFA4-4A98-9CE7-F6F49DFB2ED5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</p:spTree>
    <p:extLst>
      <p:ext uri="{BB962C8B-B14F-4D97-AF65-F5344CB8AC3E}">
        <p14:creationId xmlns:p14="http://schemas.microsoft.com/office/powerpoint/2010/main" val="16553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E440-666A-4132-AD32-4923279CE699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</p:spTree>
    <p:extLst>
      <p:ext uri="{BB962C8B-B14F-4D97-AF65-F5344CB8AC3E}">
        <p14:creationId xmlns:p14="http://schemas.microsoft.com/office/powerpoint/2010/main" val="369046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8DC-206C-4F05-9FE8-E728C84D3F6A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</p:spTree>
    <p:extLst>
      <p:ext uri="{BB962C8B-B14F-4D97-AF65-F5344CB8AC3E}">
        <p14:creationId xmlns:p14="http://schemas.microsoft.com/office/powerpoint/2010/main" val="251027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165304"/>
            <a:ext cx="9141619" cy="692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6300-3D22-4202-B7B8-2488DD3301D0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94E337-6FDB-468F-A426-4568A7B0A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99817"/>
            <a:ext cx="1573556" cy="7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8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3708E9-0327-4055-932F-D65F73395DE8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</p:spTree>
    <p:extLst>
      <p:ext uri="{BB962C8B-B14F-4D97-AF65-F5344CB8AC3E}">
        <p14:creationId xmlns:p14="http://schemas.microsoft.com/office/powerpoint/2010/main" val="97925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ACH @ ISEG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A46E-5E5E-4567-AD63-998816AEBAB5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F484F-601C-4CEE-B0E9-CFA9E6E3B7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99817"/>
            <a:ext cx="1573556" cy="7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19943-300A-44CC-939B-3429CDBBF894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</p:spTree>
    <p:extLst>
      <p:ext uri="{BB962C8B-B14F-4D97-AF65-F5344CB8AC3E}">
        <p14:creationId xmlns:p14="http://schemas.microsoft.com/office/powerpoint/2010/main" val="392951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6042981"/>
            <a:ext cx="9291709" cy="815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39189" y="5976982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2320" y="6431725"/>
            <a:ext cx="1500875" cy="285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950" y="6388833"/>
            <a:ext cx="56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641E86C2-6F5D-4CD1-A8C6-0253170D757B}" type="slidenum">
              <a:rPr lang="pt-BR" altLang="LID4096" smtClean="0"/>
              <a:pPr/>
              <a:t>‹nº›</a:t>
            </a:fld>
            <a:endParaRPr lang="pt-BR" alt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5634191-3A19-4E0B-A73B-3A420A7A54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21" y="6057962"/>
            <a:ext cx="1500875" cy="7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1971-ACD5-43BD-9005-21F2D98B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758952"/>
            <a:ext cx="8856984" cy="3102096"/>
          </a:xfrm>
        </p:spPr>
        <p:txBody>
          <a:bodyPr>
            <a:normAutofit/>
          </a:bodyPr>
          <a:lstStyle/>
          <a:p>
            <a:pPr algn="ctr"/>
            <a:br>
              <a:rPr lang="pt-PT" sz="3200" dirty="0"/>
            </a:br>
            <a:r>
              <a:rPr lang="pt-PT" sz="48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pt-PT" sz="4800" i="1" dirty="0">
                <a:solidFill>
                  <a:schemeClr val="accent6">
                    <a:lumMod val="75000"/>
                  </a:schemeClr>
                </a:solidFill>
              </a:rPr>
              <a:t> MEG </a:t>
            </a:r>
            <a:r>
              <a:rPr lang="pt-PT" sz="4800" i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pt-PT" sz="4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4800" i="1" dirty="0" err="1">
                <a:solidFill>
                  <a:schemeClr val="accent6">
                    <a:lumMod val="75000"/>
                  </a:schemeClr>
                </a:solidFill>
              </a:rPr>
              <a:t>Structural</a:t>
            </a:r>
            <a:r>
              <a:rPr lang="pt-PT" sz="4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4800" i="1" dirty="0" err="1">
                <a:solidFill>
                  <a:schemeClr val="accent6">
                    <a:lumMod val="75000"/>
                  </a:schemeClr>
                </a:solidFill>
              </a:rPr>
              <a:t>Change</a:t>
            </a:r>
            <a:endParaRPr lang="pt-PT" sz="4800" i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2A755-3B5A-4F5D-B107-BED81AE7D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PT" dirty="0">
                <a:solidFill>
                  <a:schemeClr val="accent6"/>
                </a:solidFill>
              </a:rPr>
              <a:t>EBH26, LECTURE</a:t>
            </a:r>
            <a:r>
              <a:rPr lang="pt-PT" sz="2400" dirty="0">
                <a:solidFill>
                  <a:schemeClr val="accent6"/>
                </a:solidFill>
              </a:rPr>
              <a:t> </a:t>
            </a:r>
            <a:r>
              <a:rPr lang="pt-PT" dirty="0">
                <a:solidFill>
                  <a:schemeClr val="accent6"/>
                </a:solidFill>
              </a:rPr>
              <a:t>3</a:t>
            </a:r>
            <a:r>
              <a:rPr lang="pt-PT" sz="2400" dirty="0">
                <a:solidFill>
                  <a:schemeClr val="accent6"/>
                </a:solidFill>
              </a:rPr>
              <a:t> </a:t>
            </a:r>
            <a:r>
              <a:rPr lang="pt-P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712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08112"/>
          </a:xfrm>
        </p:spPr>
        <p:txBody>
          <a:bodyPr>
            <a:normAutofit/>
          </a:bodyPr>
          <a:lstStyle/>
          <a:p>
            <a:r>
              <a:rPr lang="pt-PT" dirty="0" err="1"/>
              <a:t>Agricultural</a:t>
            </a:r>
            <a:r>
              <a:rPr lang="pt-PT" dirty="0"/>
              <a:t> </a:t>
            </a:r>
            <a:r>
              <a:rPr lang="pt-PT" dirty="0" err="1"/>
              <a:t>Population</a:t>
            </a:r>
            <a:r>
              <a:rPr lang="pt-PT" dirty="0"/>
              <a:t> (%)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95150" y="1772815"/>
          <a:ext cx="6917210" cy="37716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1845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England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7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Prússia</a:t>
                      </a:r>
                      <a:endParaRPr lang="en-US" sz="2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7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Spain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7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71900" y="6093296"/>
            <a:ext cx="284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Source</a:t>
            </a:r>
            <a:r>
              <a:rPr lang="pt-PT" dirty="0"/>
              <a:t>: </a:t>
            </a:r>
            <a:r>
              <a:rPr lang="pt-PT" dirty="0" err="1"/>
              <a:t>Dennison</a:t>
            </a:r>
            <a:r>
              <a:rPr lang="pt-PT" dirty="0"/>
              <a:t> e Simpson 2010: 149</a:t>
            </a:r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FF1ED7D-1E56-974C-ACC9-D9409AA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Agrarian Deadlock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9664" y="1845734"/>
            <a:ext cx="872289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pt-PT" sz="2900" dirty="0"/>
              <a:t> </a:t>
            </a:r>
            <a:r>
              <a:rPr lang="pt-PT" sz="2900" dirty="0" err="1"/>
              <a:t>By</a:t>
            </a:r>
            <a:r>
              <a:rPr lang="pt-PT" sz="2900" dirty="0"/>
              <a:t> 1700, </a:t>
            </a:r>
            <a:r>
              <a:rPr lang="pt-PT" sz="2900" dirty="0" err="1"/>
              <a:t>England</a:t>
            </a:r>
            <a:r>
              <a:rPr lang="pt-PT" sz="2900" dirty="0"/>
              <a:t> </a:t>
            </a:r>
            <a:r>
              <a:rPr lang="pt-PT" sz="2900" dirty="0" err="1"/>
              <a:t>was</a:t>
            </a:r>
            <a:r>
              <a:rPr lang="pt-PT" sz="2900" dirty="0"/>
              <a:t> </a:t>
            </a:r>
            <a:r>
              <a:rPr lang="pt-PT" sz="2900" dirty="0" err="1"/>
              <a:t>already</a:t>
            </a:r>
            <a:r>
              <a:rPr lang="pt-PT" sz="2900" dirty="0"/>
              <a:t> </a:t>
            </a:r>
            <a:r>
              <a:rPr lang="pt-PT" sz="2900" dirty="0" err="1"/>
              <a:t>well</a:t>
            </a:r>
            <a:r>
              <a:rPr lang="pt-PT" sz="2900" dirty="0"/>
              <a:t> </a:t>
            </a:r>
            <a:r>
              <a:rPr lang="pt-PT" sz="2900" dirty="0" err="1"/>
              <a:t>ahead</a:t>
            </a:r>
            <a:r>
              <a:rPr lang="pt-PT" sz="2900" dirty="0"/>
              <a:t> </a:t>
            </a:r>
            <a:r>
              <a:rPr lang="pt-PT" sz="2900" dirty="0" err="1"/>
              <a:t>of</a:t>
            </a:r>
            <a:r>
              <a:rPr lang="pt-PT" sz="2900" dirty="0"/>
              <a:t> </a:t>
            </a:r>
            <a:r>
              <a:rPr lang="pt-PT" sz="2900" dirty="0" err="1"/>
              <a:t>its</a:t>
            </a:r>
            <a:r>
              <a:rPr lang="pt-PT" sz="2900" dirty="0"/>
              <a:t> continental </a:t>
            </a:r>
            <a:r>
              <a:rPr lang="pt-PT" sz="2900" dirty="0" err="1"/>
              <a:t>rivals</a:t>
            </a:r>
            <a:r>
              <a:rPr lang="pt-PT" sz="2900" dirty="0"/>
              <a:t>, as </a:t>
            </a:r>
            <a:r>
              <a:rPr lang="pt-PT" sz="2900" dirty="0" err="1"/>
              <a:t>it</a:t>
            </a:r>
            <a:r>
              <a:rPr lang="pt-PT" sz="2900" dirty="0"/>
              <a:t> </a:t>
            </a:r>
            <a:r>
              <a:rPr lang="pt-PT" sz="2900" dirty="0" err="1"/>
              <a:t>was</a:t>
            </a:r>
            <a:r>
              <a:rPr lang="pt-PT" sz="2900" dirty="0"/>
              <a:t> </a:t>
            </a:r>
            <a:r>
              <a:rPr lang="pt-PT" sz="2900" dirty="0" err="1"/>
              <a:t>able</a:t>
            </a:r>
            <a:r>
              <a:rPr lang="pt-PT" sz="2900" dirty="0"/>
              <a:t> to </a:t>
            </a:r>
            <a:r>
              <a:rPr lang="pt-PT" sz="2900" dirty="0" err="1"/>
              <a:t>provide</a:t>
            </a:r>
            <a:r>
              <a:rPr lang="pt-PT" sz="2900" dirty="0"/>
              <a:t> </a:t>
            </a:r>
            <a:r>
              <a:rPr lang="pt-PT" sz="2900" dirty="0" err="1"/>
              <a:t>its</a:t>
            </a:r>
            <a:r>
              <a:rPr lang="pt-PT" sz="2900" dirty="0"/>
              <a:t> </a:t>
            </a:r>
            <a:r>
              <a:rPr lang="pt-PT" sz="2900" dirty="0" err="1"/>
              <a:t>essential</a:t>
            </a:r>
            <a:r>
              <a:rPr lang="pt-PT" sz="2900" dirty="0"/>
              <a:t> </a:t>
            </a:r>
            <a:r>
              <a:rPr lang="pt-PT" sz="2900" dirty="0" err="1"/>
              <a:t>goods</a:t>
            </a:r>
            <a:r>
              <a:rPr lang="pt-PT" sz="2900" dirty="0"/>
              <a:t> </a:t>
            </a:r>
            <a:r>
              <a:rPr lang="pt-PT" sz="2900" dirty="0" err="1"/>
              <a:t>with</a:t>
            </a:r>
            <a:r>
              <a:rPr lang="pt-PT" sz="2900" dirty="0"/>
              <a:t> a </a:t>
            </a:r>
            <a:r>
              <a:rPr lang="pt-PT" sz="2900" dirty="0" err="1"/>
              <a:t>small</a:t>
            </a:r>
            <a:r>
              <a:rPr lang="pt-PT" sz="2900" dirty="0"/>
              <a:t> share </a:t>
            </a:r>
            <a:r>
              <a:rPr lang="pt-PT" sz="2900" dirty="0" err="1"/>
              <a:t>of</a:t>
            </a:r>
            <a:r>
              <a:rPr lang="pt-PT" sz="2900" dirty="0"/>
              <a:t> </a:t>
            </a:r>
            <a:r>
              <a:rPr lang="pt-PT" sz="2900" dirty="0" err="1"/>
              <a:t>the</a:t>
            </a:r>
            <a:r>
              <a:rPr lang="pt-PT" sz="2900" dirty="0"/>
              <a:t> </a:t>
            </a:r>
            <a:r>
              <a:rPr lang="pt-PT" sz="2900" dirty="0" err="1"/>
              <a:t>population</a:t>
            </a:r>
            <a:r>
              <a:rPr lang="pt-PT" sz="2900" dirty="0"/>
              <a:t> (</a:t>
            </a:r>
            <a:r>
              <a:rPr lang="pt-PT" sz="2900" dirty="0" err="1"/>
              <a:t>reminder</a:t>
            </a:r>
            <a:r>
              <a:rPr lang="pt-PT" sz="2900" dirty="0"/>
              <a:t>: </a:t>
            </a:r>
            <a:r>
              <a:rPr lang="pt-PT" sz="2900" dirty="0" err="1">
                <a:cs typeface="Arial"/>
              </a:rPr>
              <a:t>by</a:t>
            </a:r>
            <a:r>
              <a:rPr lang="pt-PT" sz="2900" dirty="0">
                <a:cs typeface="Arial"/>
              </a:rPr>
              <a:t> </a:t>
            </a:r>
            <a:r>
              <a:rPr lang="pt-PT" sz="2900" dirty="0" err="1">
                <a:cs typeface="Arial"/>
              </a:rPr>
              <a:t>the</a:t>
            </a:r>
            <a:r>
              <a:rPr lang="pt-PT" sz="2900" dirty="0">
                <a:cs typeface="Arial"/>
              </a:rPr>
              <a:t> 18th </a:t>
            </a:r>
            <a:r>
              <a:rPr lang="pt-PT" sz="2900" dirty="0" err="1">
                <a:cs typeface="Arial"/>
              </a:rPr>
              <a:t>century</a:t>
            </a:r>
            <a:r>
              <a:rPr lang="pt-PT" sz="2900" dirty="0">
                <a:cs typeface="Arial"/>
              </a:rPr>
              <a:t>, no </a:t>
            </a:r>
            <a:r>
              <a:rPr lang="pt-PT" sz="2900" dirty="0" err="1">
                <a:cs typeface="Arial"/>
              </a:rPr>
              <a:t>tech</a:t>
            </a:r>
            <a:r>
              <a:rPr lang="pt-PT" sz="2900" dirty="0">
                <a:cs typeface="Arial"/>
              </a:rPr>
              <a:t> </a:t>
            </a:r>
            <a:r>
              <a:rPr lang="pt-PT" sz="2900" dirty="0" err="1">
                <a:cs typeface="Arial"/>
              </a:rPr>
              <a:t>or</a:t>
            </a:r>
            <a:r>
              <a:rPr lang="pt-PT" sz="2900" dirty="0">
                <a:cs typeface="Arial"/>
              </a:rPr>
              <a:t> </a:t>
            </a:r>
            <a:r>
              <a:rPr lang="pt-PT" sz="2900" dirty="0" err="1">
                <a:cs typeface="Arial"/>
              </a:rPr>
              <a:t>political</a:t>
            </a:r>
            <a:r>
              <a:rPr lang="pt-PT" sz="2900" dirty="0">
                <a:cs typeface="Arial"/>
              </a:rPr>
              <a:t> </a:t>
            </a:r>
            <a:r>
              <a:rPr lang="pt-PT" sz="2900" dirty="0" err="1">
                <a:cs typeface="Arial"/>
              </a:rPr>
              <a:t>conditions</a:t>
            </a:r>
            <a:r>
              <a:rPr lang="pt-PT" sz="2900" dirty="0">
                <a:cs typeface="Arial"/>
              </a:rPr>
              <a:t> for </a:t>
            </a:r>
            <a:r>
              <a:rPr lang="pt-PT" sz="2900" dirty="0" err="1">
                <a:cs typeface="Arial"/>
              </a:rPr>
              <a:t>trading</a:t>
            </a:r>
            <a:r>
              <a:rPr lang="pt-PT" sz="2900" dirty="0">
                <a:cs typeface="Arial"/>
              </a:rPr>
              <a:t> </a:t>
            </a:r>
            <a:r>
              <a:rPr lang="pt-PT" sz="2700" dirty="0" err="1">
                <a:cs typeface="Arial"/>
              </a:rPr>
              <a:t>bulk</a:t>
            </a:r>
            <a:r>
              <a:rPr lang="pt-PT" sz="2700" dirty="0">
                <a:cs typeface="Arial"/>
              </a:rPr>
              <a:t> </a:t>
            </a:r>
            <a:r>
              <a:rPr lang="pt-PT" sz="2700" dirty="0" err="1">
                <a:cs typeface="Arial"/>
              </a:rPr>
              <a:t>agrarian</a:t>
            </a:r>
            <a:r>
              <a:rPr lang="pt-PT" sz="2700" dirty="0">
                <a:cs typeface="Arial"/>
              </a:rPr>
              <a:t> </a:t>
            </a:r>
            <a:r>
              <a:rPr lang="pt-PT" sz="2700" dirty="0" err="1">
                <a:cs typeface="Arial"/>
              </a:rPr>
              <a:t>goods</a:t>
            </a:r>
            <a:r>
              <a:rPr lang="pt-PT" sz="2700" dirty="0">
                <a:cs typeface="Arial"/>
              </a:rPr>
              <a:t> </a:t>
            </a:r>
            <a:r>
              <a:rPr lang="pt-PT" sz="2700" dirty="0" err="1">
                <a:cs typeface="Arial"/>
              </a:rPr>
              <a:t>across</a:t>
            </a:r>
            <a:r>
              <a:rPr lang="pt-PT" sz="2700" dirty="0">
                <a:cs typeface="Arial"/>
              </a:rPr>
              <a:t> </a:t>
            </a:r>
            <a:r>
              <a:rPr lang="pt-PT" sz="2700" dirty="0" err="1">
                <a:cs typeface="Arial"/>
              </a:rPr>
              <a:t>borders</a:t>
            </a:r>
            <a:r>
              <a:rPr lang="pt-PT" sz="2700" dirty="0">
                <a:cs typeface="Arial"/>
              </a:rPr>
              <a:t>)</a:t>
            </a:r>
            <a:endParaRPr lang="en-US"/>
          </a:p>
          <a:p>
            <a:pPr>
              <a:buFont typeface="Arial" panose="020F0502020204030204" pitchFamily="34" charset="0"/>
              <a:buChar char="•"/>
            </a:pPr>
            <a:r>
              <a:rPr lang="pt-PT" sz="2700" dirty="0">
                <a:cs typeface="Arial"/>
              </a:rPr>
              <a:t> Also, </a:t>
            </a:r>
            <a:r>
              <a:rPr lang="pt-PT" sz="2700" dirty="0" err="1">
                <a:cs typeface="Arial"/>
              </a:rPr>
              <a:t>England</a:t>
            </a:r>
            <a:r>
              <a:rPr lang="pt-PT" sz="2700" dirty="0">
                <a:cs typeface="Arial"/>
              </a:rPr>
              <a:t> </a:t>
            </a:r>
            <a:r>
              <a:rPr lang="pt-PT" sz="2700" dirty="0" err="1">
                <a:cs typeface="Arial"/>
              </a:rPr>
              <a:t>was</a:t>
            </a:r>
            <a:r>
              <a:rPr lang="pt-PT" sz="2700" dirty="0">
                <a:cs typeface="Arial"/>
              </a:rPr>
              <a:t> more </a:t>
            </a:r>
            <a:r>
              <a:rPr lang="pt-PT" sz="2700" dirty="0" err="1">
                <a:cs typeface="Arial"/>
              </a:rPr>
              <a:t>urbanised</a:t>
            </a:r>
            <a:r>
              <a:rPr lang="pt-PT" sz="2700" dirty="0">
                <a:cs typeface="Arial"/>
              </a:rPr>
              <a:t>, </a:t>
            </a:r>
            <a:r>
              <a:rPr lang="pt-PT" sz="2700" dirty="0" err="1">
                <a:cs typeface="Arial"/>
              </a:rPr>
              <a:t>wages</a:t>
            </a:r>
            <a:r>
              <a:rPr lang="pt-PT" sz="2700" dirty="0">
                <a:cs typeface="Arial"/>
              </a:rPr>
              <a:t> </a:t>
            </a:r>
            <a:r>
              <a:rPr lang="pt-PT" sz="2700" dirty="0" err="1">
                <a:cs typeface="Arial"/>
              </a:rPr>
              <a:t>were</a:t>
            </a:r>
            <a:r>
              <a:rPr lang="pt-PT" sz="2700" dirty="0">
                <a:cs typeface="Arial"/>
              </a:rPr>
              <a:t> </a:t>
            </a:r>
            <a:r>
              <a:rPr lang="pt-PT" sz="2700" dirty="0" err="1">
                <a:cs typeface="Arial"/>
              </a:rPr>
              <a:t>higher</a:t>
            </a:r>
            <a:r>
              <a:rPr lang="pt-PT" sz="2700" dirty="0">
                <a:cs typeface="Arial"/>
              </a:rPr>
              <a:t> </a:t>
            </a:r>
            <a:r>
              <a:rPr lang="pt-PT" sz="2700" dirty="0" err="1">
                <a:cs typeface="Arial"/>
              </a:rPr>
              <a:t>and</a:t>
            </a:r>
            <a:r>
              <a:rPr lang="pt-PT" sz="2700" dirty="0">
                <a:cs typeface="Arial"/>
              </a:rPr>
              <a:t> </a:t>
            </a:r>
            <a:r>
              <a:rPr lang="pt-PT" sz="2700" dirty="0" err="1">
                <a:cs typeface="Arial"/>
              </a:rPr>
              <a:t>specialization</a:t>
            </a:r>
            <a:r>
              <a:rPr lang="pt-PT" sz="2700" dirty="0">
                <a:cs typeface="Arial"/>
              </a:rPr>
              <a:t> </a:t>
            </a:r>
            <a:r>
              <a:rPr lang="pt-PT" sz="2700" dirty="0" err="1">
                <a:cs typeface="Arial"/>
              </a:rPr>
              <a:t>was</a:t>
            </a:r>
            <a:r>
              <a:rPr lang="pt-PT" sz="2700" dirty="0">
                <a:cs typeface="Arial"/>
              </a:rPr>
              <a:t> more </a:t>
            </a:r>
            <a:r>
              <a:rPr lang="pt-PT" sz="2700" dirty="0" err="1">
                <a:cs typeface="Arial"/>
              </a:rPr>
              <a:t>advanced</a:t>
            </a:r>
            <a:endParaRPr lang="pt-PT" dirty="0" err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76" y="286604"/>
            <a:ext cx="8109284" cy="1438726"/>
          </a:xfrm>
        </p:spPr>
        <p:txBody>
          <a:bodyPr/>
          <a:lstStyle/>
          <a:p>
            <a:r>
              <a:rPr lang="pt-PT" dirty="0" err="1"/>
              <a:t>English</a:t>
            </a:r>
            <a:r>
              <a:rPr lang="pt-PT" dirty="0"/>
              <a:t> </a:t>
            </a:r>
            <a:r>
              <a:rPr lang="pt-PT" dirty="0" err="1"/>
              <a:t>Headstart</a:t>
            </a:r>
            <a:r>
              <a:rPr lang="pt-PT" dirty="0"/>
              <a:t> in </a:t>
            </a:r>
            <a:r>
              <a:rPr lang="pt-PT" dirty="0" err="1"/>
              <a:t>Agriculture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3084" y="2249713"/>
            <a:ext cx="4804802" cy="3543863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pt-PT" err="1"/>
              <a:t>English</a:t>
            </a:r>
            <a:r>
              <a:rPr lang="pt-PT" dirty="0"/>
              <a:t> </a:t>
            </a:r>
            <a:r>
              <a:rPr lang="pt-PT" err="1"/>
              <a:t>and</a:t>
            </a:r>
            <a:r>
              <a:rPr lang="pt-PT" dirty="0"/>
              <a:t> </a:t>
            </a:r>
            <a:r>
              <a:rPr lang="pt-PT" err="1"/>
              <a:t>Dutch</a:t>
            </a:r>
            <a:r>
              <a:rPr lang="pt-PT" dirty="0"/>
              <a:t> </a:t>
            </a:r>
            <a:r>
              <a:rPr lang="pt-PT" err="1"/>
              <a:t>farm</a:t>
            </a:r>
            <a:r>
              <a:rPr lang="pt-PT" dirty="0"/>
              <a:t> sector </a:t>
            </a:r>
            <a:r>
              <a:rPr lang="pt-PT" err="1"/>
              <a:t>had</a:t>
            </a:r>
            <a:r>
              <a:rPr lang="pt-PT" dirty="0"/>
              <a:t> more </a:t>
            </a:r>
            <a:r>
              <a:rPr lang="pt-PT" err="1"/>
              <a:t>stimuli</a:t>
            </a:r>
            <a:r>
              <a:rPr lang="pt-PT" dirty="0"/>
              <a:t> to </a:t>
            </a:r>
            <a:r>
              <a:rPr lang="pt-PT" err="1"/>
              <a:t>increase</a:t>
            </a:r>
            <a:r>
              <a:rPr lang="pt-PT" dirty="0"/>
              <a:t> </a:t>
            </a:r>
            <a:r>
              <a:rPr lang="pt-PT" err="1"/>
              <a:t>productivity</a:t>
            </a:r>
            <a:endParaRPr lang="pt-PT"/>
          </a:p>
          <a:p>
            <a:r>
              <a:rPr lang="pt-PT" err="1"/>
              <a:t>High</a:t>
            </a:r>
            <a:r>
              <a:rPr lang="pt-PT" dirty="0"/>
              <a:t> </a:t>
            </a:r>
            <a:r>
              <a:rPr lang="pt-PT" err="1"/>
              <a:t>wages</a:t>
            </a:r>
            <a:r>
              <a:rPr lang="pt-PT" dirty="0"/>
              <a:t>, </a:t>
            </a:r>
            <a:r>
              <a:rPr lang="pt-PT" err="1"/>
              <a:t>higher</a:t>
            </a:r>
            <a:r>
              <a:rPr lang="pt-PT" dirty="0"/>
              <a:t> </a:t>
            </a:r>
            <a:r>
              <a:rPr lang="pt-PT" err="1"/>
              <a:t>productivity</a:t>
            </a:r>
            <a:r>
              <a:rPr lang="pt-PT" dirty="0"/>
              <a:t> in </a:t>
            </a:r>
            <a:r>
              <a:rPr lang="pt-PT" err="1"/>
              <a:t>other</a:t>
            </a:r>
            <a:r>
              <a:rPr lang="pt-PT" dirty="0"/>
              <a:t> </a:t>
            </a:r>
            <a:r>
              <a:rPr lang="pt-PT" err="1"/>
              <a:t>sectors</a:t>
            </a:r>
            <a:r>
              <a:rPr lang="pt-PT" dirty="0"/>
              <a:t>, </a:t>
            </a:r>
            <a:r>
              <a:rPr lang="pt-PT" err="1"/>
              <a:t>urbanization</a:t>
            </a:r>
            <a:r>
              <a:rPr lang="pt-PT" dirty="0"/>
              <a:t> </a:t>
            </a:r>
            <a:r>
              <a:rPr lang="pt-PT" err="1"/>
              <a:t>and</a:t>
            </a:r>
            <a:r>
              <a:rPr lang="pt-PT" dirty="0"/>
              <a:t> </a:t>
            </a:r>
            <a:r>
              <a:rPr lang="pt-PT" err="1"/>
              <a:t>specialization</a:t>
            </a:r>
            <a:r>
              <a:rPr lang="pt-PT" dirty="0"/>
              <a:t> </a:t>
            </a:r>
            <a:r>
              <a:rPr lang="pt-PT" err="1"/>
              <a:t>both</a:t>
            </a:r>
            <a:r>
              <a:rPr lang="pt-PT" dirty="0"/>
              <a:t> </a:t>
            </a:r>
            <a:r>
              <a:rPr lang="pt-PT" err="1"/>
              <a:t>stimulate</a:t>
            </a:r>
            <a:r>
              <a:rPr lang="pt-PT" dirty="0"/>
              <a:t> </a:t>
            </a:r>
            <a:r>
              <a:rPr lang="pt-PT" err="1"/>
              <a:t>and</a:t>
            </a:r>
            <a:r>
              <a:rPr lang="pt-PT" dirty="0"/>
              <a:t> </a:t>
            </a:r>
            <a:r>
              <a:rPr lang="pt-PT" err="1"/>
              <a:t>increase</a:t>
            </a:r>
            <a:r>
              <a:rPr lang="pt-PT" dirty="0"/>
              <a:t> </a:t>
            </a:r>
            <a:r>
              <a:rPr lang="pt-PT" err="1"/>
              <a:t>higher</a:t>
            </a:r>
            <a:r>
              <a:rPr lang="pt-PT" dirty="0"/>
              <a:t> </a:t>
            </a:r>
            <a:r>
              <a:rPr lang="pt-PT" err="1"/>
              <a:t>agrarian</a:t>
            </a:r>
            <a:r>
              <a:rPr lang="pt-PT" dirty="0"/>
              <a:t> </a:t>
            </a:r>
            <a:r>
              <a:rPr lang="pt-PT" err="1"/>
              <a:t>productivity</a:t>
            </a:r>
            <a:endParaRPr lang="pt-PT"/>
          </a:p>
          <a:p>
            <a:r>
              <a:rPr lang="pt-PT" dirty="0" err="1"/>
              <a:t>Yet</a:t>
            </a:r>
            <a:r>
              <a:rPr lang="pt-PT" dirty="0"/>
              <a:t>,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 (industrial </a:t>
            </a:r>
            <a:r>
              <a:rPr lang="pt-PT" dirty="0" err="1"/>
              <a:t>productivity</a:t>
            </a:r>
            <a:r>
              <a:rPr lang="pt-PT" dirty="0"/>
              <a:t>, </a:t>
            </a:r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wages</a:t>
            </a:r>
            <a:r>
              <a:rPr lang="pt-PT" dirty="0"/>
              <a:t>, </a:t>
            </a:r>
            <a:r>
              <a:rPr lang="pt-PT" dirty="0" err="1"/>
              <a:t>specialization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urbanization</a:t>
            </a:r>
            <a:r>
              <a:rPr lang="pt-PT" dirty="0"/>
              <a:t>) are </a:t>
            </a:r>
            <a:r>
              <a:rPr lang="pt-PT" dirty="0" err="1"/>
              <a:t>closely</a:t>
            </a:r>
            <a:r>
              <a:rPr lang="pt-PT" dirty="0"/>
              <a:t> </a:t>
            </a:r>
            <a:r>
              <a:rPr lang="pt-PT" dirty="0" err="1"/>
              <a:t>intertwined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 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reciprocal</a:t>
            </a:r>
            <a:r>
              <a:rPr lang="pt-PT" dirty="0"/>
              <a:t> </a:t>
            </a:r>
            <a:r>
              <a:rPr lang="pt-PT" dirty="0" err="1"/>
              <a:t>causality</a:t>
            </a:r>
            <a:endParaRPr lang="pt-PT" dirty="0" err="1">
              <a:cs typeface="Arial" panose="020B0604020202020204"/>
            </a:endParaRPr>
          </a:p>
          <a:p>
            <a:r>
              <a:rPr lang="pt-PT" dirty="0"/>
              <a:t>Can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find</a:t>
            </a:r>
            <a:r>
              <a:rPr lang="pt-PT" dirty="0"/>
              <a:t> some </a:t>
            </a:r>
            <a:r>
              <a:rPr lang="pt-PT" dirty="0" err="1"/>
              <a:t>independent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?</a:t>
            </a:r>
          </a:p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2340101"/>
              </p:ext>
            </p:extLst>
          </p:nvPr>
        </p:nvGraphicFramePr>
        <p:xfrm>
          <a:off x="457201" y="1460181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103410" y="2799896"/>
            <a:ext cx="695573" cy="148138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53812" y="2799895"/>
            <a:ext cx="584107" cy="1490951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83686" y="4906097"/>
            <a:ext cx="1406683" cy="56227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7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CFA2-9F6E-49F6-8252-E9C113EB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708C3-2B10-464C-8211-4BCCB494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10" y="6426173"/>
            <a:ext cx="38288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9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ACH @ ISEG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59127-573F-4ED5-A4CA-AA685AE9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7462DB-E0C3-429E-9830-1925C94BDA70}" type="slidenum">
              <a:rPr lang="en-US" altLang="LID4096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LID4096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CFC067-9FD7-CDD7-EDC6-6EBE917B2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95842"/>
              </p:ext>
            </p:extLst>
          </p:nvPr>
        </p:nvGraphicFramePr>
        <p:xfrm>
          <a:off x="4131769" y="1854117"/>
          <a:ext cx="4642953" cy="400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ítulo 1">
            <a:extLst>
              <a:ext uri="{FF2B5EF4-FFF2-40B4-BE49-F238E27FC236}">
                <a16:creationId xmlns:a16="http://schemas.microsoft.com/office/drawing/2014/main" id="{A5F4FC0E-7FEF-10AD-47C7-A6390764300A}"/>
              </a:ext>
            </a:extLst>
          </p:cNvPr>
          <p:cNvSpPr txBox="1">
            <a:spLocks/>
          </p:cNvSpPr>
          <p:nvPr/>
        </p:nvSpPr>
        <p:spPr>
          <a:xfrm>
            <a:off x="330951" y="735119"/>
            <a:ext cx="8622244" cy="9007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err="1"/>
              <a:t>Innovation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Growth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508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354CD-8959-9722-C34C-C4F6A073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51" y="286604"/>
            <a:ext cx="8622244" cy="1450757"/>
          </a:xfrm>
        </p:spPr>
        <p:txBody>
          <a:bodyPr>
            <a:normAutofit/>
          </a:bodyPr>
          <a:lstStyle/>
          <a:p>
            <a:r>
              <a:rPr lang="pt-PT"/>
              <a:t>1. ‘</a:t>
            </a:r>
            <a:r>
              <a:rPr lang="pt-PT" err="1"/>
              <a:t>Industry</a:t>
            </a:r>
            <a:r>
              <a:rPr lang="pt-PT"/>
              <a:t>’ </a:t>
            </a:r>
            <a:r>
              <a:rPr lang="pt-PT" err="1"/>
              <a:t>and</a:t>
            </a:r>
            <a:r>
              <a:rPr lang="pt-PT"/>
              <a:t> ‘Industrial </a:t>
            </a:r>
            <a:r>
              <a:rPr lang="pt-PT" err="1"/>
              <a:t>Revolution</a:t>
            </a:r>
            <a:r>
              <a:rPr lang="pt-PT"/>
              <a:t>’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6524577-FA23-54F1-54F3-356DFA9B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6388898"/>
            <a:ext cx="1500875" cy="285278"/>
          </a:xfrm>
        </p:spPr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181F615-5ED8-937D-1F32-D5B5E14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8DC-206C-4F05-9FE8-E728C84D3F6A}" type="slidenum">
              <a:rPr lang="pt-BR" altLang="LID4096" smtClean="0"/>
              <a:pPr/>
              <a:t>3</a:t>
            </a:fld>
            <a:endParaRPr lang="pt-BR" altLang="LID4096"/>
          </a:p>
        </p:txBody>
      </p:sp>
      <p:pic>
        <p:nvPicPr>
          <p:cNvPr id="5" name="Graphic 17" descr="Factory">
            <a:extLst>
              <a:ext uri="{FF2B5EF4-FFF2-40B4-BE49-F238E27FC236}">
                <a16:creationId xmlns:a16="http://schemas.microsoft.com/office/drawing/2014/main" id="{2ABB6D29-42C4-B315-FC95-F3116D32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086" y="3429000"/>
            <a:ext cx="2055828" cy="205582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5197F65-66A6-F012-F812-CCC875D041E1}"/>
              </a:ext>
            </a:extLst>
          </p:cNvPr>
          <p:cNvSpPr/>
          <p:nvPr/>
        </p:nvSpPr>
        <p:spPr>
          <a:xfrm rot="1377191">
            <a:off x="3490583" y="2599936"/>
            <a:ext cx="14045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7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993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6BD51-D1EB-EA0F-85A0-8A46E256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Smith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Kuznets</a:t>
            </a:r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1B7708A-1AA6-8439-DF95-C701F29F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7A325B8-570D-0638-EDA2-E5162835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8DC-206C-4F05-9FE8-E728C84D3F6A}" type="slidenum">
              <a:rPr lang="pt-BR" altLang="LID4096" smtClean="0"/>
              <a:pPr/>
              <a:t>4</a:t>
            </a:fld>
            <a:endParaRPr lang="pt-BR" altLang="LID4096"/>
          </a:p>
        </p:txBody>
      </p:sp>
      <p:pic>
        <p:nvPicPr>
          <p:cNvPr id="6" name="Imagem 5" descr="Uma imagem com vestuário, Cara humana, homem, pessoa&#10;&#10;Os conteúdos gerados por IA podem estar incorretos.">
            <a:extLst>
              <a:ext uri="{FF2B5EF4-FFF2-40B4-BE49-F238E27FC236}">
                <a16:creationId xmlns:a16="http://schemas.microsoft.com/office/drawing/2014/main" id="{3F643F5B-0C8E-64C6-84E3-D1F5B178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39" b="14909"/>
          <a:stretch>
            <a:fillRect/>
          </a:stretch>
        </p:blipFill>
        <p:spPr>
          <a:xfrm>
            <a:off x="962660" y="1615044"/>
            <a:ext cx="7404100" cy="46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8176" y="829636"/>
            <a:ext cx="8147248" cy="652934"/>
          </a:xfrm>
        </p:spPr>
        <p:txBody>
          <a:bodyPr>
            <a:normAutofit fontScale="90000"/>
          </a:bodyPr>
          <a:lstStyle/>
          <a:p>
            <a:r>
              <a:rPr lang="pt-PT"/>
              <a:t>Industrial </a:t>
            </a:r>
            <a:r>
              <a:rPr lang="pt-PT" err="1"/>
              <a:t>Revolution</a:t>
            </a:r>
            <a:r>
              <a:rPr lang="pt-PT"/>
              <a:t>: </a:t>
            </a:r>
            <a:r>
              <a:rPr lang="pt-PT" err="1"/>
              <a:t>theory</a:t>
            </a:r>
            <a:r>
              <a:rPr lang="pt-PT"/>
              <a:t> </a:t>
            </a:r>
            <a:r>
              <a:rPr lang="pt-PT" err="1"/>
              <a:t>or</a:t>
            </a:r>
            <a:r>
              <a:rPr lang="pt-PT"/>
              <a:t> </a:t>
            </a:r>
            <a:r>
              <a:rPr lang="pt-PT" err="1"/>
              <a:t>period</a:t>
            </a:r>
            <a:r>
              <a:rPr lang="pt-PT"/>
              <a:t>?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34826" y="1698170"/>
            <a:ext cx="9109174" cy="4528459"/>
          </a:xfrm>
        </p:spPr>
        <p:txBody>
          <a:bodyPr vert="horz" lIns="0" tIns="45720" rIns="0" bIns="45720" rtlCol="0" anchor="t">
            <a:noAutofit/>
          </a:bodyPr>
          <a:lstStyle/>
          <a:p>
            <a:pPr marL="525780" lvl="2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400" err="1">
                <a:latin typeface="Arial"/>
                <a:cs typeface="Calibri"/>
              </a:rPr>
              <a:t>The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err="1">
                <a:latin typeface="Arial"/>
                <a:cs typeface="Calibri"/>
              </a:rPr>
              <a:t>term</a:t>
            </a:r>
            <a:r>
              <a:rPr lang="pt-PT" sz="2400" dirty="0">
                <a:latin typeface="Arial"/>
                <a:cs typeface="Calibri"/>
              </a:rPr>
              <a:t> “Industrial </a:t>
            </a:r>
            <a:r>
              <a:rPr lang="pt-PT" sz="2400" err="1">
                <a:latin typeface="Arial"/>
                <a:cs typeface="Calibri"/>
              </a:rPr>
              <a:t>Revolution</a:t>
            </a:r>
            <a:r>
              <a:rPr lang="pt-PT" sz="2400" dirty="0">
                <a:latin typeface="Arial"/>
                <a:cs typeface="Calibri"/>
              </a:rPr>
              <a:t>” (</a:t>
            </a:r>
            <a:r>
              <a:rPr lang="pt-PT" sz="2400" err="1">
                <a:latin typeface="Arial"/>
                <a:cs typeface="Calibri"/>
              </a:rPr>
              <a:t>IndRev</a:t>
            </a:r>
            <a:r>
              <a:rPr lang="pt-PT" sz="2400" dirty="0">
                <a:latin typeface="Arial"/>
                <a:cs typeface="Calibri"/>
              </a:rPr>
              <a:t>) </a:t>
            </a:r>
            <a:r>
              <a:rPr lang="pt-PT" sz="2400" err="1">
                <a:latin typeface="Arial"/>
                <a:cs typeface="Calibri"/>
              </a:rPr>
              <a:t>describes</a:t>
            </a:r>
            <a:r>
              <a:rPr lang="pt-PT" sz="2400" dirty="0">
                <a:latin typeface="Arial"/>
                <a:cs typeface="Calibri"/>
              </a:rPr>
              <a:t> 3 </a:t>
            </a:r>
            <a:r>
              <a:rPr lang="pt-PT" sz="2400" err="1">
                <a:latin typeface="Arial"/>
                <a:cs typeface="Calibri"/>
              </a:rPr>
              <a:t>distinct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err="1">
                <a:latin typeface="Arial"/>
                <a:cs typeface="Calibri"/>
              </a:rPr>
              <a:t>ideas</a:t>
            </a:r>
            <a:r>
              <a:rPr lang="pt-PT" sz="2400" dirty="0">
                <a:latin typeface="Arial"/>
                <a:cs typeface="Calibri"/>
              </a:rPr>
              <a:t> </a:t>
            </a:r>
          </a:p>
          <a:p>
            <a:pPr marL="822960" lvl="3" indent="-457200"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pt-PT" sz="2400" dirty="0">
                <a:latin typeface="Arial"/>
                <a:cs typeface="Calibri"/>
              </a:rPr>
              <a:t>a </a:t>
            </a:r>
            <a:r>
              <a:rPr lang="pt-PT" sz="2400" dirty="0" err="1">
                <a:latin typeface="Arial"/>
                <a:cs typeface="Calibri"/>
              </a:rPr>
              <a:t>period</a:t>
            </a:r>
            <a:r>
              <a:rPr lang="pt-PT" sz="2400" dirty="0">
                <a:latin typeface="Arial"/>
                <a:cs typeface="Calibri"/>
              </a:rPr>
              <a:t> (</a:t>
            </a:r>
            <a:r>
              <a:rPr lang="pt-PT" sz="2400" dirty="0" err="1">
                <a:latin typeface="Arial"/>
                <a:cs typeface="Calibri"/>
              </a:rPr>
              <a:t>very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loosely</a:t>
            </a:r>
            <a:r>
              <a:rPr lang="pt-PT" sz="2400" dirty="0">
                <a:latin typeface="Arial"/>
                <a:cs typeface="Calibri"/>
              </a:rPr>
              <a:t>, 1750-1850) in </a:t>
            </a:r>
            <a:r>
              <a:rPr lang="pt-PT" sz="2400" dirty="0" err="1">
                <a:latin typeface="Arial"/>
                <a:cs typeface="Calibri"/>
              </a:rPr>
              <a:t>which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growth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accelerated</a:t>
            </a:r>
            <a:r>
              <a:rPr lang="pt-PT" sz="2400" dirty="0">
                <a:latin typeface="Arial"/>
                <a:cs typeface="Calibri"/>
              </a:rPr>
              <a:t> (</a:t>
            </a:r>
            <a:r>
              <a:rPr lang="pt-PT" sz="2400" dirty="0" err="1">
                <a:latin typeface="Arial"/>
                <a:cs typeface="Calibri"/>
              </a:rPr>
              <a:t>this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is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the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usage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given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by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Galor</a:t>
            </a:r>
            <a:r>
              <a:rPr lang="pt-PT" sz="2400" dirty="0">
                <a:latin typeface="Arial"/>
                <a:cs typeface="Calibri"/>
              </a:rPr>
              <a:t>)</a:t>
            </a:r>
          </a:p>
          <a:p>
            <a:pPr marL="708660" lvl="3" indent="-342900"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pt-PT" sz="2400" dirty="0">
                <a:latin typeface="Arial"/>
                <a:cs typeface="Calibri"/>
              </a:rPr>
              <a:t>a </a:t>
            </a:r>
            <a:r>
              <a:rPr lang="pt-PT" sz="2400" err="1">
                <a:latin typeface="Arial"/>
                <a:cs typeface="Calibri"/>
              </a:rPr>
              <a:t>process</a:t>
            </a:r>
            <a:r>
              <a:rPr lang="pt-PT" sz="2400" dirty="0">
                <a:latin typeface="Arial"/>
                <a:cs typeface="Calibri"/>
              </a:rPr>
              <a:t> (</a:t>
            </a:r>
            <a:r>
              <a:rPr lang="pt-PT" sz="2400" err="1">
                <a:latin typeface="Arial"/>
                <a:cs typeface="Calibri"/>
              </a:rPr>
              <a:t>approx</a:t>
            </a:r>
            <a:r>
              <a:rPr lang="pt-PT" sz="2400" dirty="0">
                <a:latin typeface="Arial"/>
                <a:cs typeface="Calibri"/>
              </a:rPr>
              <a:t>. </a:t>
            </a:r>
            <a:r>
              <a:rPr lang="pt-PT" sz="2400" err="1">
                <a:latin typeface="Arial"/>
                <a:cs typeface="Calibri"/>
              </a:rPr>
              <a:t>the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err="1">
                <a:latin typeface="Arial"/>
                <a:cs typeface="Calibri"/>
              </a:rPr>
              <a:t>same</a:t>
            </a:r>
            <a:r>
              <a:rPr lang="pt-PT" sz="2400" dirty="0">
                <a:latin typeface="Arial"/>
                <a:cs typeface="Calibri"/>
              </a:rPr>
              <a:t> as ‘MEG’)</a:t>
            </a:r>
          </a:p>
          <a:p>
            <a:pPr marL="708660" lvl="3" indent="-342900"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pt-PT" sz="2400" dirty="0">
                <a:latin typeface="Arial"/>
                <a:cs typeface="Calibri"/>
              </a:rPr>
              <a:t>a </a:t>
            </a:r>
            <a:r>
              <a:rPr lang="pt-PT" sz="2400" dirty="0" err="1">
                <a:latin typeface="Arial"/>
                <a:cs typeface="Calibri"/>
              </a:rPr>
              <a:t>theory</a:t>
            </a:r>
            <a:r>
              <a:rPr lang="pt-PT" sz="2400" dirty="0">
                <a:latin typeface="Arial"/>
                <a:cs typeface="Calibri"/>
              </a:rPr>
              <a:t> for </a:t>
            </a:r>
            <a:r>
              <a:rPr lang="pt-PT" sz="2400" dirty="0" err="1">
                <a:latin typeface="Arial"/>
                <a:cs typeface="Calibri"/>
              </a:rPr>
              <a:t>explaining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growth</a:t>
            </a:r>
            <a:r>
              <a:rPr lang="pt-PT" sz="2400" dirty="0">
                <a:latin typeface="Arial"/>
                <a:cs typeface="Calibri"/>
              </a:rPr>
              <a:t>, </a:t>
            </a:r>
            <a:r>
              <a:rPr lang="pt-PT" sz="2400" dirty="0" err="1">
                <a:latin typeface="Arial"/>
                <a:cs typeface="Calibri"/>
              </a:rPr>
              <a:t>arguing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that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growth</a:t>
            </a:r>
            <a:r>
              <a:rPr lang="pt-PT" sz="2400" dirty="0">
                <a:latin typeface="Arial"/>
                <a:cs typeface="Calibri"/>
              </a:rPr>
              <a:t> comes </a:t>
            </a:r>
            <a:r>
              <a:rPr lang="pt-PT" sz="2400" dirty="0" err="1">
                <a:latin typeface="Arial"/>
                <a:cs typeface="Calibri"/>
              </a:rPr>
              <a:t>from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technological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and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structural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change</a:t>
            </a:r>
            <a:r>
              <a:rPr lang="pt-PT" sz="2400" dirty="0">
                <a:latin typeface="Arial"/>
                <a:cs typeface="Calibri"/>
              </a:rPr>
              <a:t> </a:t>
            </a:r>
            <a:r>
              <a:rPr lang="pt-PT" sz="2400" dirty="0" err="1">
                <a:latin typeface="Arial"/>
                <a:cs typeface="Calibri"/>
              </a:rPr>
              <a:t>originating</a:t>
            </a:r>
            <a:r>
              <a:rPr lang="pt-PT" sz="2400" dirty="0">
                <a:latin typeface="Arial"/>
                <a:cs typeface="Calibri"/>
              </a:rPr>
              <a:t> in </a:t>
            </a:r>
            <a:r>
              <a:rPr lang="pt-PT" sz="2400" dirty="0" err="1">
                <a:latin typeface="Arial"/>
                <a:cs typeface="Calibri"/>
              </a:rPr>
              <a:t>the</a:t>
            </a:r>
            <a:r>
              <a:rPr lang="pt-PT" sz="2400" dirty="0">
                <a:latin typeface="Arial"/>
                <a:cs typeface="Calibri"/>
              </a:rPr>
              <a:t> industrial sector</a:t>
            </a:r>
          </a:p>
          <a:p>
            <a:pPr marL="525780" lvl="2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400" dirty="0">
                <a:cs typeface="Arial" panose="020B0604020202020204"/>
              </a:rPr>
              <a:t>In 1 </a:t>
            </a:r>
            <a:r>
              <a:rPr lang="pt-PT" sz="2400" dirty="0" err="1">
                <a:cs typeface="Arial" panose="020B0604020202020204"/>
              </a:rPr>
              <a:t>and</a:t>
            </a:r>
            <a:r>
              <a:rPr lang="pt-PT" sz="2400" dirty="0">
                <a:cs typeface="Arial" panose="020B0604020202020204"/>
              </a:rPr>
              <a:t> 2, </a:t>
            </a:r>
            <a:r>
              <a:rPr lang="pt-PT" sz="2400" dirty="0" err="1">
                <a:cs typeface="Arial" panose="020B0604020202020204"/>
              </a:rPr>
              <a:t>IndRev</a:t>
            </a:r>
            <a:r>
              <a:rPr lang="pt-PT" sz="2400" dirty="0">
                <a:cs typeface="Arial" panose="020B0604020202020204"/>
              </a:rPr>
              <a:t> </a:t>
            </a:r>
            <a:r>
              <a:rPr lang="pt-PT" sz="2400" dirty="0" err="1">
                <a:cs typeface="Arial" panose="020B0604020202020204"/>
              </a:rPr>
              <a:t>is</a:t>
            </a:r>
            <a:r>
              <a:rPr lang="pt-PT" sz="2400" dirty="0">
                <a:cs typeface="Arial" panose="020B0604020202020204"/>
              </a:rPr>
              <a:t> a </a:t>
            </a:r>
            <a:r>
              <a:rPr lang="pt-PT" sz="2400" dirty="0" err="1">
                <a:cs typeface="Arial" panose="020B0604020202020204"/>
              </a:rPr>
              <a:t>conventional</a:t>
            </a:r>
            <a:r>
              <a:rPr lang="pt-PT" sz="2400" dirty="0">
                <a:cs typeface="Arial" panose="020B0604020202020204"/>
              </a:rPr>
              <a:t> </a:t>
            </a:r>
            <a:r>
              <a:rPr lang="pt-PT" sz="2400" dirty="0" err="1">
                <a:cs typeface="Arial" panose="020B0604020202020204"/>
              </a:rPr>
              <a:t>term</a:t>
            </a:r>
            <a:r>
              <a:rPr lang="pt-PT" sz="2400" dirty="0">
                <a:cs typeface="Arial" panose="020B0604020202020204"/>
              </a:rPr>
              <a:t> (</a:t>
            </a:r>
            <a:r>
              <a:rPr lang="pt-PT" sz="2400" dirty="0" err="1">
                <a:cs typeface="Arial" panose="020B0604020202020204"/>
              </a:rPr>
              <a:t>like</a:t>
            </a:r>
            <a:r>
              <a:rPr lang="pt-PT" sz="2400" dirty="0">
                <a:cs typeface="Arial" panose="020B0604020202020204"/>
              </a:rPr>
              <a:t> </a:t>
            </a:r>
            <a:r>
              <a:rPr lang="pt-PT" sz="2400" dirty="0" err="1">
                <a:cs typeface="Arial" panose="020B0604020202020204"/>
              </a:rPr>
              <a:t>the</a:t>
            </a:r>
            <a:r>
              <a:rPr lang="pt-PT" sz="2400" dirty="0">
                <a:cs typeface="Arial" panose="020B0604020202020204"/>
              </a:rPr>
              <a:t> '</a:t>
            </a:r>
            <a:r>
              <a:rPr lang="pt-PT" sz="2400" dirty="0" err="1">
                <a:cs typeface="Arial" panose="020B0604020202020204"/>
              </a:rPr>
              <a:t>Middle</a:t>
            </a:r>
            <a:r>
              <a:rPr lang="pt-PT" sz="2400" dirty="0">
                <a:cs typeface="Arial" panose="020B0604020202020204"/>
              </a:rPr>
              <a:t> Ages', </a:t>
            </a:r>
            <a:r>
              <a:rPr lang="pt-PT" sz="2400" dirty="0" err="1">
                <a:cs typeface="Arial" panose="020B0604020202020204"/>
              </a:rPr>
              <a:t>the</a:t>
            </a:r>
            <a:r>
              <a:rPr lang="pt-PT" sz="2400" dirty="0">
                <a:cs typeface="Arial" panose="020B0604020202020204"/>
              </a:rPr>
              <a:t> '</a:t>
            </a:r>
            <a:r>
              <a:rPr lang="pt-PT" sz="2400" dirty="0" err="1">
                <a:cs typeface="Arial" panose="020B0604020202020204"/>
              </a:rPr>
              <a:t>Rennaissance</a:t>
            </a:r>
            <a:r>
              <a:rPr lang="pt-PT" sz="2400" dirty="0">
                <a:cs typeface="Arial" panose="020B0604020202020204"/>
              </a:rPr>
              <a:t>', '</a:t>
            </a:r>
            <a:r>
              <a:rPr lang="pt-PT" sz="2400" dirty="0" err="1">
                <a:cs typeface="Arial" panose="020B0604020202020204"/>
              </a:rPr>
              <a:t>Climate</a:t>
            </a:r>
            <a:r>
              <a:rPr lang="pt-PT" sz="2400" dirty="0">
                <a:cs typeface="Arial" panose="020B0604020202020204"/>
              </a:rPr>
              <a:t> Crisis', '</a:t>
            </a:r>
            <a:r>
              <a:rPr lang="pt-PT" sz="2400" dirty="0" err="1">
                <a:cs typeface="Arial" panose="020B0604020202020204"/>
              </a:rPr>
              <a:t>Cold</a:t>
            </a:r>
            <a:r>
              <a:rPr lang="pt-PT" sz="2400" dirty="0">
                <a:cs typeface="Arial" panose="020B0604020202020204"/>
              </a:rPr>
              <a:t> </a:t>
            </a:r>
            <a:r>
              <a:rPr lang="pt-PT" sz="2400" dirty="0" err="1">
                <a:cs typeface="Arial" panose="020B0604020202020204"/>
              </a:rPr>
              <a:t>War</a:t>
            </a:r>
            <a:r>
              <a:rPr lang="pt-PT" sz="2400" dirty="0">
                <a:cs typeface="Arial" panose="020B0604020202020204"/>
              </a:rPr>
              <a:t>') </a:t>
            </a:r>
            <a:r>
              <a:rPr lang="pt-PT" sz="2400" dirty="0" err="1">
                <a:cs typeface="Arial" panose="020B0604020202020204"/>
              </a:rPr>
              <a:t>or</a:t>
            </a:r>
            <a:r>
              <a:rPr lang="pt-PT" sz="2400" dirty="0">
                <a:cs typeface="Arial" panose="020B0604020202020204"/>
              </a:rPr>
              <a:t> a </a:t>
            </a:r>
            <a:r>
              <a:rPr lang="pt-PT" sz="2400" dirty="0" err="1">
                <a:cs typeface="Arial" panose="020B0604020202020204"/>
              </a:rPr>
              <a:t>well-defined</a:t>
            </a:r>
            <a:r>
              <a:rPr lang="pt-PT" sz="2400" dirty="0">
                <a:cs typeface="Arial" panose="020B0604020202020204"/>
              </a:rPr>
              <a:t> </a:t>
            </a:r>
            <a:r>
              <a:rPr lang="pt-PT" sz="2400" dirty="0" err="1">
                <a:cs typeface="Arial" panose="020B0604020202020204"/>
              </a:rPr>
              <a:t>process</a:t>
            </a:r>
            <a:r>
              <a:rPr lang="pt-PT" sz="2400" dirty="0">
                <a:cs typeface="Arial" panose="020B0604020202020204"/>
              </a:rPr>
              <a:t>, </a:t>
            </a:r>
            <a:r>
              <a:rPr lang="pt-PT" sz="2400" dirty="0" err="1">
                <a:cs typeface="Arial" panose="020B0604020202020204"/>
              </a:rPr>
              <a:t>with</a:t>
            </a:r>
            <a:r>
              <a:rPr lang="pt-PT" sz="2400" dirty="0">
                <a:cs typeface="Arial" panose="020B0604020202020204"/>
              </a:rPr>
              <a:t> </a:t>
            </a:r>
            <a:r>
              <a:rPr lang="pt-PT" sz="2400" dirty="0" err="1">
                <a:cs typeface="Arial" panose="020B0604020202020204"/>
              </a:rPr>
              <a:t>quantitative</a:t>
            </a:r>
            <a:r>
              <a:rPr lang="pt-PT" sz="2400" dirty="0">
                <a:cs typeface="Arial" panose="020B0604020202020204"/>
              </a:rPr>
              <a:t> </a:t>
            </a:r>
            <a:r>
              <a:rPr lang="pt-PT" sz="2400" dirty="0" err="1">
                <a:cs typeface="Arial" panose="020B0604020202020204"/>
              </a:rPr>
              <a:t>features</a:t>
            </a:r>
          </a:p>
          <a:p>
            <a:pPr marL="525780" lvl="2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400" b="1" err="1">
                <a:latin typeface="Arial"/>
                <a:cs typeface="Arial"/>
              </a:rPr>
              <a:t>Meaning</a:t>
            </a:r>
            <a:r>
              <a:rPr lang="pt-PT" sz="2400" b="1" dirty="0">
                <a:latin typeface="Arial"/>
                <a:cs typeface="Arial"/>
              </a:rPr>
              <a:t> 3 </a:t>
            </a:r>
            <a:r>
              <a:rPr lang="pt-PT" sz="2400" b="1" err="1">
                <a:latin typeface="Arial"/>
                <a:cs typeface="Arial"/>
              </a:rPr>
              <a:t>is</a:t>
            </a:r>
            <a:r>
              <a:rPr lang="pt-PT" sz="2400" b="1" dirty="0">
                <a:latin typeface="Arial"/>
                <a:cs typeface="Arial"/>
              </a:rPr>
              <a:t> </a:t>
            </a:r>
            <a:r>
              <a:rPr lang="pt-PT" sz="2400" b="1" err="1">
                <a:latin typeface="Arial"/>
                <a:cs typeface="Arial"/>
              </a:rPr>
              <a:t>unsustainable</a:t>
            </a:r>
            <a:r>
              <a:rPr lang="pt-PT" sz="2400" b="1" dirty="0">
                <a:latin typeface="Arial"/>
                <a:cs typeface="Arial"/>
              </a:rPr>
              <a:t>, for </a:t>
            </a:r>
            <a:r>
              <a:rPr lang="pt-PT" sz="2400" b="1" err="1">
                <a:latin typeface="Arial"/>
                <a:cs typeface="Arial"/>
              </a:rPr>
              <a:t>reasons</a:t>
            </a:r>
            <a:r>
              <a:rPr lang="pt-PT" sz="2400" b="1" dirty="0">
                <a:latin typeface="Arial"/>
                <a:cs typeface="Arial"/>
              </a:rPr>
              <a:t> </a:t>
            </a:r>
            <a:r>
              <a:rPr lang="pt-PT" sz="2400" b="1" err="1">
                <a:latin typeface="Arial"/>
                <a:cs typeface="Arial"/>
              </a:rPr>
              <a:t>exposed</a:t>
            </a:r>
            <a:r>
              <a:rPr lang="pt-PT" sz="2400" b="1" dirty="0">
                <a:latin typeface="Arial"/>
                <a:cs typeface="Arial"/>
              </a:rPr>
              <a:t> </a:t>
            </a:r>
            <a:r>
              <a:rPr lang="pt-PT" sz="2400" b="1" err="1">
                <a:latin typeface="Arial"/>
                <a:cs typeface="Arial"/>
              </a:rPr>
              <a:t>here</a:t>
            </a:r>
            <a:r>
              <a:rPr lang="pt-PT" sz="2400" b="1" dirty="0">
                <a:latin typeface="Arial"/>
                <a:cs typeface="Arial"/>
              </a:rPr>
              <a:t>.</a:t>
            </a:r>
          </a:p>
          <a:p>
            <a:pPr marL="708660" lvl="3" indent="-342900">
              <a:spcBef>
                <a:spcPct val="0"/>
              </a:spcBef>
              <a:buClr>
                <a:schemeClr val="tx1"/>
              </a:buClr>
              <a:buAutoNum type="arabicPeriod"/>
            </a:pPr>
            <a:endParaRPr lang="pt-PT" sz="2400" dirty="0">
              <a:latin typeface="Calibri"/>
              <a:ea typeface="Calibri"/>
              <a:cs typeface="Calibri"/>
            </a:endParaRPr>
          </a:p>
          <a:p>
            <a:pPr marL="182880" lvl="2" indent="0">
              <a:spcBef>
                <a:spcPct val="0"/>
              </a:spcBef>
              <a:buClr>
                <a:schemeClr val="tx1"/>
              </a:buClr>
              <a:buNone/>
            </a:pPr>
            <a:endParaRPr lang="en-GB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Marcador de Posição do Rodapé 2">
            <a:extLst>
              <a:ext uri="{FF2B5EF4-FFF2-40B4-BE49-F238E27FC236}">
                <a16:creationId xmlns:a16="http://schemas.microsoft.com/office/drawing/2014/main" id="{04CAC878-B1D7-7EC6-0242-7CA5CDE0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6388898"/>
            <a:ext cx="1500875" cy="285278"/>
          </a:xfrm>
        </p:spPr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</p:spTree>
    <p:extLst>
      <p:ext uri="{BB962C8B-B14F-4D97-AF65-F5344CB8AC3E}">
        <p14:creationId xmlns:p14="http://schemas.microsoft.com/office/powerpoint/2010/main" val="32599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3532" y="183824"/>
            <a:ext cx="7543800" cy="1450757"/>
          </a:xfrm>
        </p:spPr>
        <p:txBody>
          <a:bodyPr>
            <a:normAutofit/>
          </a:bodyPr>
          <a:lstStyle/>
          <a:p>
            <a:r>
              <a:rPr lang="en-US"/>
              <a:t>Growth in </a:t>
            </a:r>
            <a:r>
              <a:rPr lang="en-US" err="1"/>
              <a:t>Labour</a:t>
            </a:r>
            <a:r>
              <a:rPr lang="en-US"/>
              <a:t> Productivity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5845" y="1916832"/>
            <a:ext cx="5006098" cy="396044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Economic growth implies the increase of output per worker (or hour worked)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increase in </a:t>
            </a:r>
            <a:r>
              <a:rPr lang="en-US" dirty="0" err="1"/>
              <a:t>labour</a:t>
            </a:r>
            <a:r>
              <a:rPr lang="en-US" dirty="0"/>
              <a:t> productivity is typically the result of more (physical or human) capital per worker, like in Adam Smith's Pin Factory</a:t>
            </a:r>
            <a:endParaRPr lang="en-US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By contrast, </a:t>
            </a:r>
            <a:r>
              <a:rPr lang="pt-PT" dirty="0"/>
              <a:t>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IndRev</a:t>
            </a:r>
            <a:r>
              <a:rPr lang="pt-PT" dirty="0"/>
              <a:t> </a:t>
            </a:r>
            <a:r>
              <a:rPr lang="pt-PT" dirty="0" err="1"/>
              <a:t>theory</a:t>
            </a:r>
            <a:r>
              <a:rPr lang="pt-PT" dirty="0"/>
              <a:t>, </a:t>
            </a:r>
            <a:r>
              <a:rPr lang="pt-PT" dirty="0" err="1"/>
              <a:t>economic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effect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rapidly-improving</a:t>
            </a:r>
            <a:r>
              <a:rPr lang="pt-PT" dirty="0"/>
              <a:t> </a:t>
            </a:r>
            <a:r>
              <a:rPr lang="pt-PT" dirty="0" err="1"/>
              <a:t>technology</a:t>
            </a:r>
            <a:r>
              <a:rPr lang="pt-PT" dirty="0"/>
              <a:t> (</a:t>
            </a:r>
            <a:r>
              <a:rPr lang="pt-PT" dirty="0" err="1"/>
              <a:t>steam</a:t>
            </a:r>
            <a:r>
              <a:rPr lang="pt-PT" dirty="0"/>
              <a:t> </a:t>
            </a:r>
            <a:r>
              <a:rPr lang="pt-PT" dirty="0" err="1"/>
              <a:t>machines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labour-saving</a:t>
            </a:r>
            <a:r>
              <a:rPr lang="pt-PT" dirty="0"/>
              <a:t> </a:t>
            </a:r>
            <a:r>
              <a:rPr lang="pt-PT" dirty="0" err="1"/>
              <a:t>machinery</a:t>
            </a:r>
            <a:r>
              <a:rPr lang="pt-PT" dirty="0"/>
              <a:t> in </a:t>
            </a:r>
            <a:r>
              <a:rPr lang="pt-PT" dirty="0" err="1"/>
              <a:t>textile</a:t>
            </a:r>
            <a:r>
              <a:rPr lang="pt-PT" dirty="0"/>
              <a:t> </a:t>
            </a:r>
            <a:r>
              <a:rPr lang="pt-PT" dirty="0" err="1"/>
              <a:t>industry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ironworks</a:t>
            </a:r>
            <a:r>
              <a:rPr lang="pt-PT" dirty="0"/>
              <a:t>) in 1700-1800. Does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sense</a:t>
            </a:r>
            <a:r>
              <a:rPr lang="pt-PT" dirty="0"/>
              <a:t>?</a:t>
            </a:r>
            <a:endParaRPr lang="pt-PT" dirty="0">
              <a:cs typeface="Arial"/>
            </a:endParaRPr>
          </a:p>
          <a:p>
            <a:pPr marL="0" indent="0">
              <a:buNone/>
            </a:pPr>
            <a:endParaRPr lang="en-US" sz="200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Marcador de Posição do Rodapé 2">
            <a:extLst>
              <a:ext uri="{FF2B5EF4-FFF2-40B4-BE49-F238E27FC236}">
                <a16:creationId xmlns:a16="http://schemas.microsoft.com/office/drawing/2014/main" id="{1390A7DA-D801-47FE-B1B8-A1086E9F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6388898"/>
            <a:ext cx="1500875" cy="285278"/>
          </a:xfrm>
        </p:spPr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pic>
        <p:nvPicPr>
          <p:cNvPr id="3" name="Content Placeholder 6" descr="pin factory.jpg">
            <a:extLst>
              <a:ext uri="{FF2B5EF4-FFF2-40B4-BE49-F238E27FC236}">
                <a16:creationId xmlns:a16="http://schemas.microsoft.com/office/drawing/2014/main" id="{4E250F7A-14E4-9C4C-3739-2D88EB17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260" y="1772816"/>
            <a:ext cx="3878740" cy="309553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6A9709F-5910-88F8-A2D3-3D8337859B0D}"/>
              </a:ext>
            </a:extLst>
          </p:cNvPr>
          <p:cNvSpPr txBox="1"/>
          <p:nvPr/>
        </p:nvSpPr>
        <p:spPr>
          <a:xfrm>
            <a:off x="5265260" y="5013176"/>
            <a:ext cx="387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A 18th-cent. pin factory, Adam Smith’s example of how the division of labour multiplied productivity by a very large factor … in the industrial sector</a:t>
            </a:r>
          </a:p>
        </p:txBody>
      </p:sp>
    </p:spTree>
    <p:extLst>
      <p:ext uri="{BB962C8B-B14F-4D97-AF65-F5344CB8AC3E}">
        <p14:creationId xmlns:p14="http://schemas.microsoft.com/office/powerpoint/2010/main" val="325697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44DF-4910-A1A4-F5B7-C903CDA7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300" err="1">
                <a:cs typeface="Arial"/>
              </a:rPr>
              <a:t>Why</a:t>
            </a:r>
            <a:r>
              <a:rPr lang="pt-PT" sz="4300">
                <a:cs typeface="Arial"/>
              </a:rPr>
              <a:t> </a:t>
            </a:r>
            <a:r>
              <a:rPr lang="pt-PT" sz="4300" err="1">
                <a:cs typeface="Arial"/>
              </a:rPr>
              <a:t>an</a:t>
            </a:r>
            <a:r>
              <a:rPr lang="pt-PT" sz="4300">
                <a:cs typeface="Arial"/>
              </a:rPr>
              <a:t> '</a:t>
            </a:r>
            <a:r>
              <a:rPr lang="pt-PT" sz="4300" err="1">
                <a:cs typeface="Arial"/>
              </a:rPr>
              <a:t>IndRev</a:t>
            </a:r>
            <a:r>
              <a:rPr lang="pt-PT" sz="4300">
                <a:cs typeface="Arial"/>
              </a:rPr>
              <a:t>' </a:t>
            </a:r>
            <a:r>
              <a:rPr lang="pt-PT" sz="4300" err="1">
                <a:cs typeface="Arial"/>
              </a:rPr>
              <a:t>could</a:t>
            </a:r>
            <a:r>
              <a:rPr lang="pt-PT" sz="4300">
                <a:cs typeface="Arial"/>
              </a:rPr>
              <a:t> </a:t>
            </a:r>
            <a:r>
              <a:rPr lang="pt-PT" sz="4300" err="1">
                <a:cs typeface="Arial"/>
              </a:rPr>
              <a:t>not</a:t>
            </a:r>
            <a:r>
              <a:rPr lang="pt-PT" sz="4300">
                <a:cs typeface="Arial"/>
              </a:rPr>
              <a:t> </a:t>
            </a:r>
            <a:r>
              <a:rPr lang="pt-PT" sz="4300" err="1">
                <a:cs typeface="Arial"/>
              </a:rPr>
              <a:t>occurr</a:t>
            </a:r>
            <a:r>
              <a:rPr lang="pt-PT" sz="4300">
                <a:cs typeface="Arial"/>
              </a:rPr>
              <a:t> </a:t>
            </a:r>
            <a:r>
              <a:rPr lang="pt-PT" sz="4300" err="1">
                <a:cs typeface="Arial"/>
              </a:rPr>
              <a:t>with</a:t>
            </a:r>
            <a:r>
              <a:rPr lang="pt-PT" sz="4300">
                <a:cs typeface="Arial"/>
              </a:rPr>
              <a:t> </a:t>
            </a:r>
            <a:r>
              <a:rPr lang="pt-PT" sz="4300" err="1">
                <a:cs typeface="Arial"/>
              </a:rPr>
              <a:t>changes</a:t>
            </a:r>
            <a:r>
              <a:rPr lang="pt-PT" sz="4300">
                <a:cs typeface="Arial"/>
              </a:rPr>
              <a:t> in </a:t>
            </a:r>
            <a:r>
              <a:rPr lang="pt-PT" sz="4300" err="1">
                <a:cs typeface="Arial"/>
              </a:rPr>
              <a:t>the</a:t>
            </a:r>
            <a:r>
              <a:rPr lang="pt-PT" sz="4300">
                <a:cs typeface="Arial"/>
              </a:rPr>
              <a:t> industrial sector?</a:t>
            </a:r>
            <a:endParaRPr lang="en-US" sz="430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C974B-C035-2187-58C6-06FB365B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" y="4169834"/>
            <a:ext cx="8503920" cy="2337435"/>
          </a:xfrm>
        </p:spPr>
        <p:txBody>
          <a:bodyPr vert="horz" lIns="0" tIns="45720" rIns="0" bIns="45720" rtlCol="0" anchor="t">
            <a:normAutofit/>
          </a:bodyPr>
          <a:lstStyle/>
          <a:p>
            <a:pPr marL="525780" lvl="2" indent="-342900">
              <a:spcBef>
                <a:spcPct val="0"/>
              </a:spcBef>
              <a:buFont typeface="Wingdings,Sans-Serif" panose="020F0502020204030204" pitchFamily="34" charset="0"/>
              <a:buChar char="§"/>
            </a:pPr>
            <a:r>
              <a:rPr lang="pt-PT" sz="1600">
                <a:cs typeface="Arial"/>
              </a:rPr>
              <a:t>In a </a:t>
            </a:r>
            <a:r>
              <a:rPr lang="pt-PT" sz="1600" err="1">
                <a:cs typeface="Arial"/>
              </a:rPr>
              <a:t>market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economy</a:t>
            </a:r>
            <a:r>
              <a:rPr lang="pt-PT" sz="1600">
                <a:cs typeface="Arial"/>
              </a:rPr>
              <a:t>, </a:t>
            </a:r>
            <a:r>
              <a:rPr lang="pt-PT" sz="1600" err="1">
                <a:cs typeface="Arial"/>
              </a:rPr>
              <a:t>prices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and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wages</a:t>
            </a:r>
            <a:r>
              <a:rPr lang="pt-PT" sz="1600">
                <a:cs typeface="Arial"/>
              </a:rPr>
              <a:t> in </a:t>
            </a:r>
            <a:r>
              <a:rPr lang="pt-PT" sz="1600" err="1">
                <a:cs typeface="Arial"/>
              </a:rPr>
              <a:t>the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agrarian</a:t>
            </a:r>
            <a:r>
              <a:rPr lang="pt-PT" sz="1600">
                <a:cs typeface="Arial"/>
              </a:rPr>
              <a:t> sector </a:t>
            </a:r>
            <a:r>
              <a:rPr lang="pt-PT" sz="1600" err="1">
                <a:cs typeface="Arial"/>
              </a:rPr>
              <a:t>would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rise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abruptly</a:t>
            </a:r>
            <a:r>
              <a:rPr lang="pt-PT" sz="1600">
                <a:cs typeface="Arial"/>
              </a:rPr>
              <a:t> in case </a:t>
            </a:r>
            <a:r>
              <a:rPr lang="pt-PT" sz="1600" err="1">
                <a:cs typeface="Arial"/>
              </a:rPr>
              <a:t>of</a:t>
            </a:r>
            <a:r>
              <a:rPr lang="pt-PT" sz="1600">
                <a:cs typeface="Arial"/>
              </a:rPr>
              <a:t> a </a:t>
            </a:r>
            <a:r>
              <a:rPr lang="pt-PT" sz="1600" err="1">
                <a:cs typeface="Arial"/>
              </a:rPr>
              <a:t>massive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flow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of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labour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and</a:t>
            </a:r>
            <a:r>
              <a:rPr lang="pt-PT" sz="1600">
                <a:cs typeface="Arial"/>
              </a:rPr>
              <a:t> capital </a:t>
            </a:r>
            <a:r>
              <a:rPr lang="pt-PT" sz="1600" err="1">
                <a:cs typeface="Arial"/>
              </a:rPr>
              <a:t>into</a:t>
            </a:r>
            <a:r>
              <a:rPr lang="pt-PT" sz="1600">
                <a:cs typeface="Arial"/>
              </a:rPr>
              <a:t> </a:t>
            </a:r>
            <a:r>
              <a:rPr lang="pt-PT" sz="1600" err="1">
                <a:cs typeface="Arial"/>
              </a:rPr>
              <a:t>the</a:t>
            </a:r>
            <a:r>
              <a:rPr lang="pt-PT" sz="1600">
                <a:cs typeface="Arial"/>
              </a:rPr>
              <a:t> industrial sector.</a:t>
            </a:r>
            <a:endParaRPr lang="en-US" sz="1600">
              <a:solidFill>
                <a:srgbClr val="000000"/>
              </a:solidFill>
              <a:cs typeface="Arial"/>
            </a:endParaRPr>
          </a:p>
          <a:p>
            <a:pPr marL="525780" lvl="2" indent="-342900">
              <a:spcBef>
                <a:spcPct val="0"/>
              </a:spcBef>
              <a:buFont typeface="Wingdings,Sans-Serif" panose="020F0502020204030204" pitchFamily="34" charset="0"/>
              <a:buChar char="§"/>
            </a:pPr>
            <a:r>
              <a:rPr lang="pt-PT" sz="1600">
                <a:cs typeface="Arial"/>
              </a:rPr>
              <a:t>18th-cent </a:t>
            </a:r>
            <a:r>
              <a:rPr lang="pt-PT" sz="1600" err="1">
                <a:cs typeface="Arial"/>
              </a:rPr>
              <a:t>Europe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did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not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have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the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technological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conditions</a:t>
            </a:r>
            <a:r>
              <a:rPr lang="pt-PT" sz="1600">
                <a:cs typeface="Arial"/>
              </a:rPr>
              <a:t> to </a:t>
            </a:r>
            <a:r>
              <a:rPr lang="pt-PT" sz="1600" err="1">
                <a:cs typeface="Arial"/>
              </a:rPr>
              <a:t>transport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bulk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agrarian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goods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across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borders</a:t>
            </a:r>
            <a:endParaRPr lang="pt-PT" sz="1600" err="1">
              <a:solidFill>
                <a:srgbClr val="000000"/>
              </a:solidFill>
              <a:cs typeface="Arial"/>
            </a:endParaRPr>
          </a:p>
          <a:p>
            <a:pPr marL="525780" lvl="2" indent="-342900">
              <a:spcBef>
                <a:spcPct val="0"/>
              </a:spcBef>
              <a:buFont typeface="Wingdings,Sans-Serif" panose="020F0502020204030204" pitchFamily="34" charset="0"/>
              <a:buChar char="§"/>
            </a:pPr>
            <a:r>
              <a:rPr lang="pt-PT" sz="1600" err="1">
                <a:cs typeface="Arial"/>
              </a:rPr>
              <a:t>Given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proteccionism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and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great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powers</a:t>
            </a:r>
            <a:r>
              <a:rPr lang="pt-PT" sz="1600">
                <a:cs typeface="Arial"/>
              </a:rPr>
              <a:t>’ </a:t>
            </a:r>
            <a:r>
              <a:rPr lang="pt-PT" sz="1600" err="1">
                <a:cs typeface="Arial"/>
              </a:rPr>
              <a:t>frequent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warfae</a:t>
            </a:r>
            <a:r>
              <a:rPr lang="pt-PT" sz="1600">
                <a:cs typeface="Arial"/>
              </a:rPr>
              <a:t>, </a:t>
            </a:r>
            <a:r>
              <a:rPr lang="pt-PT" sz="1600" err="1">
                <a:cs typeface="Arial"/>
              </a:rPr>
              <a:t>the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political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conditions</a:t>
            </a:r>
            <a:r>
              <a:rPr lang="pt-PT" sz="1600">
                <a:cs typeface="Arial"/>
              </a:rPr>
              <a:t> for </a:t>
            </a:r>
            <a:r>
              <a:rPr lang="pt-PT" sz="1600" err="1">
                <a:cs typeface="Arial"/>
              </a:rPr>
              <a:t>smooth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trade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were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also</a:t>
            </a:r>
            <a:r>
              <a:rPr lang="pt-PT" sz="1600">
                <a:cs typeface="Arial"/>
              </a:rPr>
              <a:t> </a:t>
            </a:r>
            <a:r>
              <a:rPr lang="pt-PT" sz="1600" err="1">
                <a:cs typeface="Arial"/>
              </a:rPr>
              <a:t>lacking</a:t>
            </a:r>
            <a:r>
              <a:rPr lang="pt-PT" sz="1600">
                <a:cs typeface="Arial"/>
              </a:rPr>
              <a:t> </a:t>
            </a:r>
            <a:endParaRPr lang="en-US" sz="1600">
              <a:solidFill>
                <a:srgbClr val="000000"/>
              </a:solidFill>
              <a:cs typeface="Arial"/>
            </a:endParaRPr>
          </a:p>
          <a:p>
            <a:pPr marL="525780" lvl="2" indent="-342900">
              <a:spcBef>
                <a:spcPct val="0"/>
              </a:spcBef>
              <a:buFont typeface="Wingdings,Sans-Serif" panose="020F0502020204030204" pitchFamily="34" charset="0"/>
              <a:buChar char="§"/>
            </a:pPr>
            <a:endParaRPr lang="en-US" sz="1600">
              <a:solidFill>
                <a:srgbClr val="000000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7" name="Content Placeholder 6" descr="The Navy, 700 years serving Portugal at sea">
            <a:extLst>
              <a:ext uri="{FF2B5EF4-FFF2-40B4-BE49-F238E27FC236}">
                <a16:creationId xmlns:a16="http://schemas.microsoft.com/office/drawing/2014/main" id="{95552DA6-4BF5-227C-5384-C54D4AB9A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9550" y="1844240"/>
            <a:ext cx="3702050" cy="217892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5CDB-B4E7-7BFC-0B49-85D1B098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EE0E6-DB2B-2204-455A-24371EBE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6F84-AFA4-4A98-9CE7-F6F49DFB2ED5}" type="slidenum">
              <a:rPr lang="pt-BR" altLang="LID4096" smtClean="0"/>
              <a:pPr/>
              <a:t>7</a:t>
            </a:fld>
            <a:endParaRPr lang="pt-BR" altLang="LID4096"/>
          </a:p>
        </p:txBody>
      </p:sp>
      <p:pic>
        <p:nvPicPr>
          <p:cNvPr id="8" name="Picture 7" descr="Maps">
            <a:extLst>
              <a:ext uri="{FF2B5EF4-FFF2-40B4-BE49-F238E27FC236}">
                <a16:creationId xmlns:a16="http://schemas.microsoft.com/office/drawing/2014/main" id="{69E88C25-B569-A282-91AD-4F9420DF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07" b="158"/>
          <a:stretch>
            <a:fillRect/>
          </a:stretch>
        </p:blipFill>
        <p:spPr>
          <a:xfrm>
            <a:off x="-122301" y="1847850"/>
            <a:ext cx="2967072" cy="2319779"/>
          </a:xfrm>
          <a:prstGeom prst="rect">
            <a:avLst/>
          </a:prstGeom>
        </p:spPr>
      </p:pic>
      <p:pic>
        <p:nvPicPr>
          <p:cNvPr id="9" name="Picture 8" descr="Europe before (1700) and after (1714) of War of Spanish Succession : r ...">
            <a:extLst>
              <a:ext uri="{FF2B5EF4-FFF2-40B4-BE49-F238E27FC236}">
                <a16:creationId xmlns:a16="http://schemas.microsoft.com/office/drawing/2014/main" id="{41109134-B6FF-15D1-7762-D608290E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5" r="50868" b="386"/>
          <a:stretch>
            <a:fillRect/>
          </a:stretch>
        </p:blipFill>
        <p:spPr>
          <a:xfrm>
            <a:off x="5981700" y="1996406"/>
            <a:ext cx="2969423" cy="21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7B3AD-F04C-3623-CBF2-915AB289F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74491A-6992-16D4-EDF0-498EEAB1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76" y="829636"/>
            <a:ext cx="8147248" cy="652934"/>
          </a:xfrm>
        </p:spPr>
        <p:txBody>
          <a:bodyPr>
            <a:normAutofit fontScale="90000"/>
          </a:bodyPr>
          <a:lstStyle/>
          <a:p>
            <a:r>
              <a:rPr lang="pt-PT" err="1">
                <a:cs typeface="Arial"/>
              </a:rPr>
              <a:t>Why</a:t>
            </a:r>
            <a:r>
              <a:rPr lang="pt-PT">
                <a:cs typeface="Arial"/>
              </a:rPr>
              <a:t> </a:t>
            </a:r>
            <a:r>
              <a:rPr lang="pt-PT" err="1">
                <a:cs typeface="Arial"/>
              </a:rPr>
              <a:t>an</a:t>
            </a:r>
            <a:r>
              <a:rPr lang="pt-PT">
                <a:cs typeface="Arial"/>
              </a:rPr>
              <a:t> '</a:t>
            </a:r>
            <a:r>
              <a:rPr lang="pt-PT" err="1">
                <a:cs typeface="Arial"/>
              </a:rPr>
              <a:t>IndRev</a:t>
            </a:r>
            <a:r>
              <a:rPr lang="pt-PT">
                <a:cs typeface="Arial"/>
              </a:rPr>
              <a:t>' </a:t>
            </a:r>
            <a:r>
              <a:rPr lang="pt-PT" err="1">
                <a:cs typeface="Arial"/>
              </a:rPr>
              <a:t>could</a:t>
            </a:r>
            <a:r>
              <a:rPr lang="pt-PT">
                <a:cs typeface="Arial"/>
              </a:rPr>
              <a:t> </a:t>
            </a:r>
            <a:r>
              <a:rPr lang="pt-PT" err="1">
                <a:cs typeface="Arial"/>
              </a:rPr>
              <a:t>not</a:t>
            </a:r>
            <a:r>
              <a:rPr lang="pt-PT">
                <a:cs typeface="Arial"/>
              </a:rPr>
              <a:t> </a:t>
            </a:r>
            <a:r>
              <a:rPr lang="pt-PT" err="1">
                <a:cs typeface="Arial"/>
              </a:rPr>
              <a:t>occurr</a:t>
            </a:r>
            <a:r>
              <a:rPr lang="pt-PT">
                <a:cs typeface="Arial"/>
              </a:rPr>
              <a:t> etc.? (2) 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DDCADD7-B0BC-5994-9394-32D983CC1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4" y="1718951"/>
            <a:ext cx="4074076" cy="4507678"/>
          </a:xfrm>
        </p:spPr>
        <p:txBody>
          <a:bodyPr vert="horz" lIns="0" tIns="45720" rIns="0" bIns="45720" rtlCol="0" anchor="t">
            <a:noAutofit/>
          </a:bodyPr>
          <a:lstStyle/>
          <a:p>
            <a:pPr marL="525780" lvl="2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000" dirty="0" err="1">
                <a:latin typeface="Arial"/>
                <a:cs typeface="Calibri"/>
              </a:rPr>
              <a:t>Given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proteccionism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and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great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powers</a:t>
            </a:r>
            <a:r>
              <a:rPr lang="pt-PT" sz="2000" dirty="0">
                <a:latin typeface="Arial"/>
                <a:cs typeface="Calibri"/>
              </a:rPr>
              <a:t>’ </a:t>
            </a:r>
            <a:r>
              <a:rPr lang="pt-PT" sz="2000" dirty="0" err="1">
                <a:latin typeface="Arial"/>
                <a:cs typeface="Calibri"/>
              </a:rPr>
              <a:t>frequent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warfae</a:t>
            </a:r>
            <a:r>
              <a:rPr lang="pt-PT" sz="2000" dirty="0">
                <a:latin typeface="Arial"/>
                <a:cs typeface="Calibri"/>
              </a:rPr>
              <a:t>, </a:t>
            </a:r>
            <a:r>
              <a:rPr lang="pt-PT" sz="2000" dirty="0" err="1">
                <a:latin typeface="Arial"/>
                <a:cs typeface="Calibri"/>
              </a:rPr>
              <a:t>the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political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conditions</a:t>
            </a:r>
            <a:r>
              <a:rPr lang="pt-PT" sz="2000" dirty="0">
                <a:latin typeface="Arial"/>
                <a:cs typeface="Calibri"/>
              </a:rPr>
              <a:t> for </a:t>
            </a:r>
            <a:r>
              <a:rPr lang="pt-PT" sz="2000" dirty="0" err="1">
                <a:latin typeface="Arial"/>
                <a:cs typeface="Calibri"/>
              </a:rPr>
              <a:t>smooth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trade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were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also</a:t>
            </a:r>
            <a:r>
              <a:rPr lang="pt-PT" sz="2000" dirty="0">
                <a:latin typeface="Arial"/>
                <a:cs typeface="Calibri"/>
              </a:rPr>
              <a:t> </a:t>
            </a:r>
            <a:r>
              <a:rPr lang="pt-PT" sz="2000" dirty="0" err="1">
                <a:latin typeface="Arial"/>
                <a:cs typeface="Calibri"/>
              </a:rPr>
              <a:t>lacking</a:t>
            </a:r>
            <a:r>
              <a:rPr lang="pt-PT" sz="2000" dirty="0">
                <a:latin typeface="Arial"/>
                <a:cs typeface="Calibri"/>
              </a:rPr>
              <a:t> </a:t>
            </a:r>
            <a:endParaRPr lang="en-US" sz="2000" dirty="0">
              <a:latin typeface="Arial"/>
              <a:cs typeface="Calibri"/>
            </a:endParaRPr>
          </a:p>
          <a:p>
            <a:pPr marL="525780" lvl="2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latin typeface="Arial"/>
                <a:cs typeface="Calibri"/>
              </a:rPr>
              <a:t>As such, each country was constrained by its natural resources</a:t>
            </a:r>
          </a:p>
          <a:p>
            <a:pPr marL="525780" lvl="2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000" dirty="0" err="1">
                <a:latin typeface="Arial"/>
                <a:cs typeface="Calibri"/>
              </a:rPr>
              <a:t>This</a:t>
            </a:r>
            <a:r>
              <a:rPr lang="pt-PT" sz="2000" dirty="0">
                <a:latin typeface="Arial"/>
                <a:cs typeface="Calibri"/>
              </a:rPr>
              <a:t> problema can </a:t>
            </a:r>
            <a:r>
              <a:rPr lang="pt-PT" sz="2000" dirty="0" err="1">
                <a:latin typeface="Arial"/>
                <a:cs typeface="Calibri"/>
              </a:rPr>
              <a:t>be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called</a:t>
            </a:r>
            <a:r>
              <a:rPr lang="pt-PT" sz="2000" dirty="0">
                <a:latin typeface="Arial"/>
                <a:cs typeface="Calibri"/>
              </a:rPr>
              <a:t> ‘</a:t>
            </a:r>
            <a:r>
              <a:rPr lang="pt-PT" sz="2000" dirty="0" err="1">
                <a:latin typeface="Arial"/>
                <a:cs typeface="Calibri"/>
              </a:rPr>
              <a:t>The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Agrarian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Deadlock</a:t>
            </a:r>
            <a:r>
              <a:rPr lang="pt-PT" sz="2000" dirty="0">
                <a:latin typeface="Arial"/>
                <a:cs typeface="Calibri"/>
              </a:rPr>
              <a:t>’ </a:t>
            </a:r>
            <a:r>
              <a:rPr lang="pt-PT" sz="2000" dirty="0" err="1">
                <a:latin typeface="Arial"/>
                <a:cs typeface="Calibri"/>
              </a:rPr>
              <a:t>and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is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coherent</a:t>
            </a:r>
            <a:r>
              <a:rPr lang="pt-PT" sz="2000" dirty="0">
                <a:latin typeface="Arial"/>
                <a:cs typeface="Calibri"/>
              </a:rPr>
              <a:t> to </a:t>
            </a:r>
            <a:r>
              <a:rPr lang="pt-PT" sz="2000" dirty="0" err="1">
                <a:latin typeface="Arial"/>
                <a:cs typeface="Calibri"/>
              </a:rPr>
              <a:t>the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Malthusian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theory</a:t>
            </a:r>
            <a:r>
              <a:rPr lang="pt-PT" sz="2000" dirty="0">
                <a:latin typeface="Arial"/>
                <a:cs typeface="Calibri"/>
              </a:rPr>
              <a:t>:	</a:t>
            </a:r>
          </a:p>
          <a:p>
            <a:pPr marL="708660" lvl="3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000" dirty="0">
                <a:latin typeface="Arial"/>
                <a:cs typeface="Calibri"/>
              </a:rPr>
              <a:t>Natural </a:t>
            </a:r>
            <a:r>
              <a:rPr lang="pt-PT" sz="2000" dirty="0" err="1">
                <a:latin typeface="Arial"/>
                <a:cs typeface="Calibri"/>
              </a:rPr>
              <a:t>scarcity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prevents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any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sustainable</a:t>
            </a:r>
            <a:r>
              <a:rPr lang="pt-PT" sz="2000" dirty="0">
                <a:latin typeface="Arial"/>
                <a:cs typeface="Calibri"/>
              </a:rPr>
              <a:t> </a:t>
            </a:r>
            <a:r>
              <a:rPr lang="pt-PT" sz="2000" dirty="0" err="1">
                <a:latin typeface="Arial"/>
                <a:cs typeface="Calibri"/>
              </a:rPr>
              <a:t>rise</a:t>
            </a:r>
            <a:r>
              <a:rPr lang="pt-PT" sz="2000" dirty="0">
                <a:latin typeface="Arial"/>
                <a:cs typeface="Calibri"/>
              </a:rPr>
              <a:t> in </a:t>
            </a:r>
            <a:r>
              <a:rPr lang="pt-PT" sz="2000" dirty="0" err="1">
                <a:latin typeface="Arial"/>
                <a:cs typeface="Calibri"/>
              </a:rPr>
              <a:t>incomes</a:t>
            </a:r>
            <a:r>
              <a:rPr lang="pt-PT" sz="2000" dirty="0">
                <a:latin typeface="Arial"/>
                <a:cs typeface="Calibri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ACAAA-9F51-2B9E-0E37-79E12F13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Marcador de Posição do Rodapé 2">
            <a:extLst>
              <a:ext uri="{FF2B5EF4-FFF2-40B4-BE49-F238E27FC236}">
                <a16:creationId xmlns:a16="http://schemas.microsoft.com/office/drawing/2014/main" id="{1629C0A8-F567-F5A6-0E0B-9921BFE9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6388898"/>
            <a:ext cx="1500875" cy="285278"/>
          </a:xfrm>
        </p:spPr>
        <p:txBody>
          <a:bodyPr/>
          <a:lstStyle/>
          <a:p>
            <a:pPr>
              <a:defRPr/>
            </a:pPr>
            <a:r>
              <a:rPr lang="pt-BR"/>
              <a:t>ACH @ ISEG</a:t>
            </a:r>
          </a:p>
        </p:txBody>
      </p:sp>
      <p:pic>
        <p:nvPicPr>
          <p:cNvPr id="7" name="Imagem 6" descr="Uma imagem com texto, software, file, Gráfico&#10;&#10;Os conteúdos gerados por IA podem estar incorretos.">
            <a:extLst>
              <a:ext uri="{FF2B5EF4-FFF2-40B4-BE49-F238E27FC236}">
                <a16:creationId xmlns:a16="http://schemas.microsoft.com/office/drawing/2014/main" id="{5BE9B43F-1AC5-B374-1F6F-758CB85F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61" t="23792" r="31701" b="21922"/>
          <a:stretch>
            <a:fillRect/>
          </a:stretch>
        </p:blipFill>
        <p:spPr>
          <a:xfrm>
            <a:off x="4143089" y="2211467"/>
            <a:ext cx="4810106" cy="27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46747" y="266761"/>
            <a:ext cx="7620000" cy="752105"/>
          </a:xfrm>
        </p:spPr>
        <p:txBody>
          <a:bodyPr>
            <a:normAutofit/>
          </a:bodyPr>
          <a:lstStyle/>
          <a:p>
            <a:r>
              <a:rPr lang="pt-PT" dirty="0"/>
              <a:t>MEG.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?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D023204B-2234-DB48-804B-6B09D0D9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E8B0FCE-D465-4757-6BE7-D6D58A70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016" r="6818"/>
          <a:stretch/>
        </p:blipFill>
        <p:spPr bwMode="auto">
          <a:xfrm>
            <a:off x="2690210" y="1026565"/>
            <a:ext cx="6240221" cy="485022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47C9F2-B1BC-87E9-77E6-6B2298746415}"/>
              </a:ext>
            </a:extLst>
          </p:cNvPr>
          <p:cNvSpPr/>
          <p:nvPr/>
        </p:nvSpPr>
        <p:spPr>
          <a:xfrm>
            <a:off x="7096290" y="2445151"/>
            <a:ext cx="1724120" cy="1607507"/>
          </a:xfrm>
          <a:prstGeom prst="rect">
            <a:avLst/>
          </a:prstGeom>
          <a:noFill/>
          <a:ln w="28575">
            <a:solidFill>
              <a:srgbClr val="EA1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A0721-2D51-D224-BAA4-9C39543E503E}"/>
              </a:ext>
            </a:extLst>
          </p:cNvPr>
          <p:cNvSpPr txBox="1"/>
          <p:nvPr/>
        </p:nvSpPr>
        <p:spPr>
          <a:xfrm>
            <a:off x="817641" y="2025040"/>
            <a:ext cx="1259591" cy="1763890"/>
          </a:xfrm>
          <a:prstGeom prst="rect">
            <a:avLst/>
          </a:prstGeom>
          <a:noFill/>
          <a:ln w="28575">
            <a:solidFill>
              <a:srgbClr val="EA16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/>
              </a:rPr>
              <a:t>How was the Agrarian Deadlock broken here?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CE3B73-F8E4-0390-D720-4B972C8684FB}"/>
              </a:ext>
            </a:extLst>
          </p:cNvPr>
          <p:cNvCxnSpPr/>
          <p:nvPr/>
        </p:nvCxnSpPr>
        <p:spPr>
          <a:xfrm flipV="1">
            <a:off x="2086454" y="2967376"/>
            <a:ext cx="4931636" cy="118602"/>
          </a:xfrm>
          <a:prstGeom prst="straightConnector1">
            <a:avLst/>
          </a:prstGeom>
          <a:ln w="57150">
            <a:solidFill>
              <a:srgbClr val="EA1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42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b48dbf-05bf-4464-81db-d7bc784c0c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AA05503CBF74493E536990B8C29BB" ma:contentTypeVersion="13" ma:contentTypeDescription="Create a new document." ma:contentTypeScope="" ma:versionID="73399742b55fda594ce4ab9eed52e6f2">
  <xsd:schema xmlns:xsd="http://www.w3.org/2001/XMLSchema" xmlns:xs="http://www.w3.org/2001/XMLSchema" xmlns:p="http://schemas.microsoft.com/office/2006/metadata/properties" xmlns:ns3="5ab48dbf-05bf-4464-81db-d7bc784c0c00" xmlns:ns4="1238b5fa-dd97-4c6e-ab0f-9695e3016339" targetNamespace="http://schemas.microsoft.com/office/2006/metadata/properties" ma:root="true" ma:fieldsID="479a62046294f99dbdf92eb827284959" ns3:_="" ns4:_="">
    <xsd:import namespace="5ab48dbf-05bf-4464-81db-d7bc784c0c00"/>
    <xsd:import namespace="1238b5fa-dd97-4c6e-ab0f-9695e3016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48dbf-05bf-4464-81db-d7bc784c0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8b5fa-dd97-4c6e-ab0f-9695e3016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7D39A-561E-42E8-BE6B-557177A3A473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ab48dbf-05bf-4464-81db-d7bc784c0c00"/>
    <ds:schemaRef ds:uri="1238b5fa-dd97-4c6e-ab0f-9695e301633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EF59EE-C1B9-433F-998B-4702B7A6A7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5F459E-5804-4DF9-A80C-09C3E1D7D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48dbf-05bf-4464-81db-d7bc784c0c00"/>
    <ds:schemaRef ds:uri="1238b5fa-dd97-4c6e-ab0f-9695e301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3428</TotalTime>
  <Words>626</Words>
  <Application>Microsoft Macintosh PowerPoint</Application>
  <PresentationFormat>Apresentação no Ecrã (4:3)</PresentationFormat>
  <Paragraphs>93</Paragraphs>
  <Slides>12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Times</vt:lpstr>
      <vt:lpstr>Wingdings</vt:lpstr>
      <vt:lpstr>Wingdings,Sans-Serif</vt:lpstr>
      <vt:lpstr>Retrospect</vt:lpstr>
      <vt:lpstr>   MEG and Structural Change</vt:lpstr>
      <vt:lpstr>PLAN</vt:lpstr>
      <vt:lpstr>1. ‘Industry’ and ‘Industrial Revolution’</vt:lpstr>
      <vt:lpstr>Smith vs Kuznets</vt:lpstr>
      <vt:lpstr>Industrial Revolution: theory or period?</vt:lpstr>
      <vt:lpstr>Growth in Labour Productivity</vt:lpstr>
      <vt:lpstr>Why an 'IndRev' could not occurr with changes in the industrial sector?</vt:lpstr>
      <vt:lpstr>Why an 'IndRev' could not occurr etc.? (2) </vt:lpstr>
      <vt:lpstr>MEG. When and Where?</vt:lpstr>
      <vt:lpstr>Agricultural Population (%)</vt:lpstr>
      <vt:lpstr>The Agrarian Deadlock</vt:lpstr>
      <vt:lpstr>English Headstart in Agriculture</vt:lpstr>
    </vt:vector>
  </TitlesOfParts>
  <Company>ISEG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Duarte Valério</dc:creator>
  <cp:lastModifiedBy>António Castro Henriques</cp:lastModifiedBy>
  <cp:revision>206</cp:revision>
  <cp:lastPrinted>2023-09-24T22:16:17Z</cp:lastPrinted>
  <dcterms:created xsi:type="dcterms:W3CDTF">2002-02-16T09:03:17Z</dcterms:created>
  <dcterms:modified xsi:type="dcterms:W3CDTF">2026-02-08T23:48:05Z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0x010100F6DAA05503CBF74493E536990B8C29BB</vt:lpwstr>
  </property>
</Properties>
</file>